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3"/>
  </p:notesMasterIdLst>
  <p:sldIdLst>
    <p:sldId id="256" r:id="rId2"/>
    <p:sldId id="282" r:id="rId3"/>
    <p:sldId id="278" r:id="rId4"/>
    <p:sldId id="286" r:id="rId5"/>
    <p:sldId id="287" r:id="rId6"/>
    <p:sldId id="288" r:id="rId7"/>
    <p:sldId id="308" r:id="rId8"/>
    <p:sldId id="290" r:id="rId9"/>
    <p:sldId id="291" r:id="rId10"/>
    <p:sldId id="292" r:id="rId11"/>
    <p:sldId id="274" r:id="rId12"/>
    <p:sldId id="294" r:id="rId13"/>
    <p:sldId id="295" r:id="rId14"/>
    <p:sldId id="296" r:id="rId15"/>
    <p:sldId id="297" r:id="rId16"/>
    <p:sldId id="298" r:id="rId17"/>
    <p:sldId id="299" r:id="rId18"/>
    <p:sldId id="300" r:id="rId19"/>
    <p:sldId id="301" r:id="rId20"/>
    <p:sldId id="304" r:id="rId21"/>
    <p:sldId id="305" r:id="rId22"/>
    <p:sldId id="306" r:id="rId23"/>
    <p:sldId id="307" r:id="rId24"/>
    <p:sldId id="258" r:id="rId25"/>
    <p:sldId id="309" r:id="rId26"/>
    <p:sldId id="310" r:id="rId27"/>
    <p:sldId id="311" r:id="rId28"/>
    <p:sldId id="312" r:id="rId29"/>
    <p:sldId id="266" r:id="rId30"/>
    <p:sldId id="269" r:id="rId31"/>
    <p:sldId id="303" r:id="rId32"/>
    <p:sldId id="260" r:id="rId33"/>
    <p:sldId id="261" r:id="rId34"/>
    <p:sldId id="313" r:id="rId35"/>
    <p:sldId id="314" r:id="rId36"/>
    <p:sldId id="262" r:id="rId37"/>
    <p:sldId id="259" r:id="rId38"/>
    <p:sldId id="265" r:id="rId39"/>
    <p:sldId id="263" r:id="rId40"/>
    <p:sldId id="264" r:id="rId41"/>
    <p:sldId id="283" r:id="rId42"/>
    <p:sldId id="267" r:id="rId43"/>
    <p:sldId id="275" r:id="rId44"/>
    <p:sldId id="285" r:id="rId45"/>
    <p:sldId id="277" r:id="rId46"/>
    <p:sldId id="284" r:id="rId47"/>
    <p:sldId id="281" r:id="rId48"/>
    <p:sldId id="257" r:id="rId49"/>
    <p:sldId id="280" r:id="rId50"/>
    <p:sldId id="276" r:id="rId51"/>
    <p:sldId id="27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9075E-6AFA-4EB4-9A88-6E67ED88F435}" type="datetimeFigureOut">
              <a:rPr lang="en-US" smtClean="0"/>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4BE46-4891-435B-B091-3011A8AF952D}" type="slidenum">
              <a:rPr lang="en-US" smtClean="0"/>
              <a:t>‹#›</a:t>
            </a:fld>
            <a:endParaRPr lang="en-US"/>
          </a:p>
        </p:txBody>
      </p:sp>
    </p:spTree>
    <p:extLst>
      <p:ext uri="{BB962C8B-B14F-4D97-AF65-F5344CB8AC3E}">
        <p14:creationId xmlns:p14="http://schemas.microsoft.com/office/powerpoint/2010/main" val="263466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E4BE46-4891-435B-B091-3011A8AF952D}" type="slidenum">
              <a:rPr lang="en-US" smtClean="0"/>
              <a:t>1</a:t>
            </a:fld>
            <a:endParaRPr lang="en-US"/>
          </a:p>
        </p:txBody>
      </p:sp>
    </p:spTree>
    <p:extLst>
      <p:ext uri="{BB962C8B-B14F-4D97-AF65-F5344CB8AC3E}">
        <p14:creationId xmlns:p14="http://schemas.microsoft.com/office/powerpoint/2010/main" val="19236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70138-02A4-4135-AEE9-94D620450E9E}"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02F71-465C-42EB-9F2C-0F428D92D6A7}"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CB853-BF17-4707-B0EA-4085873586F7}"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F5C28-99A7-4C99-9C55-1DE7BE6FAAD9}"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57A4A-F10A-4238-8C2B-8FC4C42EB35B}"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8B609B-8241-4B68-91BA-54530D932D5F}" type="datetime1">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E7B0A-35DE-4B8F-A9A6-1ED8F4D5961D}" type="datetime1">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88313-F795-4372-8ABB-8F7B2728F0D0}" type="datetime1">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578F4-CB00-4428-B654-1F42D359040B}" type="datetime1">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15D9F-309C-4888-84E4-471E3AEFD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A0CD9-7E2B-4BEC-9932-CB1AA62D3C83}" type="datetime1">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15D9F-309C-4888-84E4-471E3AEFDCA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40C332F-CD4D-4122-9168-732DFA6F8B15}" type="datetime1">
              <a:rPr lang="en-US" smtClean="0"/>
              <a:t>10/28/2015</a:t>
            </a:fld>
            <a:endParaRPr lang="en-US"/>
          </a:p>
        </p:txBody>
      </p:sp>
      <p:sp>
        <p:nvSpPr>
          <p:cNvPr id="9" name="Slide Number Placeholder 8"/>
          <p:cNvSpPr>
            <a:spLocks noGrp="1"/>
          </p:cNvSpPr>
          <p:nvPr>
            <p:ph type="sldNum" sz="quarter" idx="11"/>
          </p:nvPr>
        </p:nvSpPr>
        <p:spPr/>
        <p:txBody>
          <a:bodyPr/>
          <a:lstStyle/>
          <a:p>
            <a:fld id="{BFB15D9F-309C-4888-84E4-471E3AEFDCA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FB15D9F-309C-4888-84E4-471E3AEFDCA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8D439FD-AB78-4966-8B24-6892F82BD8A9}" type="datetime1">
              <a:rPr lang="en-US" smtClean="0"/>
              <a:t>10/28/2015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hussain@quest.edu.p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anvas.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bbsstudystuff.wordpres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mbbsclub.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click2learn.p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hec.gov.p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csc.edu.cn/studyinchina/scholarshipen.aspx" TargetMode="External"/><Relationship Id="rId3" Type="http://schemas.openxmlformats.org/officeDocument/2006/relationships/hyperlink" Target="https://www.daad.org/" TargetMode="External"/><Relationship Id="rId7" Type="http://schemas.openxmlformats.org/officeDocument/2006/relationships/hyperlink" Target="http://laihua.csc.edu.cn/" TargetMode="External"/><Relationship Id="rId2" Type="http://schemas.openxmlformats.org/officeDocument/2006/relationships/hyperlink" Target="http://www.oaed.at/" TargetMode="External"/><Relationship Id="rId1" Type="http://schemas.openxmlformats.org/officeDocument/2006/relationships/slideLayout" Target="../slideLayouts/slideLayout2.xml"/><Relationship Id="rId6" Type="http://schemas.openxmlformats.org/officeDocument/2006/relationships/hyperlink" Target="http://en.csc.edu.cn/" TargetMode="External"/><Relationship Id="rId5" Type="http://schemas.openxmlformats.org/officeDocument/2006/relationships/hyperlink" Target="http://www.usefpakistan.org/" TargetMode="External"/><Relationship Id="rId4" Type="http://schemas.openxmlformats.org/officeDocument/2006/relationships/hyperlink" Target="https://studyinsweden.s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FW9fxl9XX0M" TargetMode="External"/><Relationship Id="rId2" Type="http://schemas.openxmlformats.org/officeDocument/2006/relationships/hyperlink" Target="http://www.youtube.com/watch?v=viZk6gMaGAM&amp;feature=relate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ba-suk.edu.pk/" TargetMode="External"/><Relationship Id="rId2" Type="http://schemas.openxmlformats.org/officeDocument/2006/relationships/hyperlink" Target="http://www.ictrdf.org.pk/" TargetMode="External"/><Relationship Id="rId1" Type="http://schemas.openxmlformats.org/officeDocument/2006/relationships/slideLayout" Target="../slideLayouts/slideLayout2.xml"/><Relationship Id="rId4" Type="http://schemas.openxmlformats.org/officeDocument/2006/relationships/hyperlink" Target="http://sfp.iba.edu.pk/"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990600"/>
            <a:ext cx="8305800" cy="1222375"/>
          </a:xfrm>
        </p:spPr>
        <p:txBody>
          <a:bodyPr/>
          <a:lstStyle/>
          <a:p>
            <a:r>
              <a:rPr lang="en-US" sz="4000" dirty="0" smtClean="0"/>
              <a:t>Access</a:t>
            </a:r>
            <a:r>
              <a:rPr lang="de-AT" sz="4000" dirty="0" smtClean="0"/>
              <a:t> to Online </a:t>
            </a:r>
            <a:r>
              <a:rPr lang="en-US" sz="4000" dirty="0" smtClean="0"/>
              <a:t>Educational</a:t>
            </a:r>
            <a:r>
              <a:rPr lang="de-AT" sz="4000" dirty="0" smtClean="0"/>
              <a:t> </a:t>
            </a:r>
            <a:r>
              <a:rPr lang="en-US" sz="4000" dirty="0" smtClean="0"/>
              <a:t>Resources</a:t>
            </a:r>
            <a:endParaRPr lang="en-US" sz="4000" dirty="0"/>
          </a:p>
        </p:txBody>
      </p:sp>
      <p:sp>
        <p:nvSpPr>
          <p:cNvPr id="3" name="Subtitle 2"/>
          <p:cNvSpPr>
            <a:spLocks noGrp="1"/>
          </p:cNvSpPr>
          <p:nvPr>
            <p:ph type="subTitle" idx="1"/>
          </p:nvPr>
        </p:nvSpPr>
        <p:spPr>
          <a:xfrm>
            <a:off x="228600" y="4876800"/>
            <a:ext cx="6934200" cy="1066800"/>
          </a:xfrm>
        </p:spPr>
        <p:txBody>
          <a:bodyPr>
            <a:normAutofit fontScale="85000" lnSpcReduction="20000"/>
          </a:bodyPr>
          <a:lstStyle/>
          <a:p>
            <a:r>
              <a:rPr lang="en-US" sz="2800" spc="-100" dirty="0" smtClean="0">
                <a:solidFill>
                  <a:srgbClr val="675E47"/>
                </a:solidFill>
                <a:latin typeface="Cambria"/>
                <a:ea typeface="+mj-ea"/>
                <a:cs typeface="+mj-cs"/>
              </a:rPr>
              <a:t>Prof. Dr. Zahid Hussain</a:t>
            </a:r>
          </a:p>
          <a:p>
            <a:r>
              <a:rPr lang="en-US" sz="2400" spc="-100" dirty="0" smtClean="0">
                <a:solidFill>
                  <a:srgbClr val="675E47"/>
                </a:solidFill>
                <a:latin typeface="Cambria"/>
                <a:ea typeface="+mj-ea"/>
                <a:cs typeface="+mj-cs"/>
              </a:rPr>
              <a:t>Professor &amp; Dean Faculty of  Science, QUEST, Nawabshah</a:t>
            </a:r>
          </a:p>
          <a:p>
            <a:r>
              <a:rPr lang="de-AT" sz="2400" spc="-100" dirty="0" smtClean="0">
                <a:solidFill>
                  <a:srgbClr val="675E47"/>
                </a:solidFill>
                <a:latin typeface="Cambria"/>
                <a:ea typeface="+mj-ea"/>
                <a:cs typeface="+mj-cs"/>
                <a:hlinkClick r:id="rId3"/>
              </a:rPr>
              <a:t>zhussain@quest.edu.pk</a:t>
            </a:r>
            <a:r>
              <a:rPr lang="de-AT" sz="2400" spc="-100" dirty="0" smtClean="0">
                <a:solidFill>
                  <a:srgbClr val="675E47"/>
                </a:solidFill>
                <a:latin typeface="Cambria"/>
                <a:ea typeface="+mj-ea"/>
                <a:cs typeface="+mj-cs"/>
              </a:rPr>
              <a:t> </a:t>
            </a:r>
            <a:endParaRPr lang="en-US" sz="2400" dirty="0"/>
          </a:p>
        </p:txBody>
      </p:sp>
    </p:spTree>
    <p:extLst>
      <p:ext uri="{BB962C8B-B14F-4D97-AF65-F5344CB8AC3E}">
        <p14:creationId xmlns:p14="http://schemas.microsoft.com/office/powerpoint/2010/main" val="150981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3358" b="5142"/>
          <a:stretch/>
        </p:blipFill>
        <p:spPr>
          <a:xfrm>
            <a:off x="0" y="837128"/>
            <a:ext cx="9144000" cy="6020872"/>
          </a:xfrm>
          <a:prstGeom prst="rect">
            <a:avLst/>
          </a:prstGeom>
        </p:spPr>
      </p:pic>
      <p:sp>
        <p:nvSpPr>
          <p:cNvPr id="2" name="TextBox 1"/>
          <p:cNvSpPr txBox="1"/>
          <p:nvPr/>
        </p:nvSpPr>
        <p:spPr>
          <a:xfrm>
            <a:off x="3651162" y="257578"/>
            <a:ext cx="2279560" cy="400110"/>
          </a:xfrm>
          <a:prstGeom prst="rect">
            <a:avLst/>
          </a:prstGeom>
          <a:noFill/>
        </p:spPr>
        <p:txBody>
          <a:bodyPr wrap="square" rtlCol="0">
            <a:spAutoFit/>
          </a:bodyPr>
          <a:lstStyle/>
          <a:p>
            <a:r>
              <a:rPr lang="en-GB" sz="2000" b="1" dirty="0" smtClean="0">
                <a:latin typeface="Times New Roman" panose="02020603050405020304" pitchFamily="18" charset="0"/>
                <a:cs typeface="Times New Roman" panose="02020603050405020304" pitchFamily="18" charset="0"/>
              </a:rPr>
              <a:t>After Registration</a:t>
            </a:r>
            <a:endParaRPr lang="en-GB" sz="20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FB15D9F-309C-4888-84E4-471E3AEFDCA8}" type="slidenum">
              <a:rPr lang="en-US" smtClean="0"/>
              <a:pPr/>
              <a:t>10</a:t>
            </a:fld>
            <a:endParaRPr lang="en-US"/>
          </a:p>
        </p:txBody>
      </p:sp>
    </p:spTree>
    <p:extLst>
      <p:ext uri="{BB962C8B-B14F-4D97-AF65-F5344CB8AC3E}">
        <p14:creationId xmlns:p14="http://schemas.microsoft.com/office/powerpoint/2010/main" val="12341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Coursera </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lnSpc>
                <a:spcPct val="150000"/>
              </a:lnSpc>
              <a:buNone/>
            </a:pPr>
            <a:r>
              <a:rPr lang="en-US" sz="2600" b="1" dirty="0"/>
              <a:t>https://www.coursera.org</a:t>
            </a:r>
            <a:r>
              <a:rPr lang="en-US" sz="2600" b="1" dirty="0" smtClean="0"/>
              <a:t>/</a:t>
            </a:r>
          </a:p>
          <a:p>
            <a:pPr marL="0" indent="0" algn="just">
              <a:lnSpc>
                <a:spcPct val="150000"/>
              </a:lnSpc>
              <a:buNone/>
            </a:pPr>
            <a:r>
              <a:rPr lang="en-US" sz="2000" dirty="0" smtClean="0"/>
              <a:t>Coursera’s aim is to offer people great online education so that anyone around the world can learn without limits. This website partners with more than 80 top global universities and organisations such as </a:t>
            </a:r>
            <a:r>
              <a:rPr lang="en-US" sz="2600" b="1" dirty="0" smtClean="0"/>
              <a:t>Yale, Princeton, Johns Hopkins, The World Bank and Stanford University</a:t>
            </a:r>
            <a:r>
              <a:rPr lang="en-US" sz="2000" dirty="0" smtClean="0"/>
              <a:t>, to offer online courses for anyone to take for free or with nominal fees. Coursera students can watch lectures taught by world-class professors, learn at their own pace, test their knowledge, and reinforce concepts through interactive exercises. Courses are offered in the fields of Humanities</a:t>
            </a:r>
            <a:r>
              <a:rPr lang="en-US" sz="2000" b="1" dirty="0" smtClean="0"/>
              <a:t>, </a:t>
            </a:r>
            <a:r>
              <a:rPr lang="en-US" sz="2600" b="1" dirty="0" smtClean="0"/>
              <a:t>Medicine, Biology, Social Sciences</a:t>
            </a:r>
            <a:r>
              <a:rPr lang="en-US" sz="2000" b="1" dirty="0" smtClean="0"/>
              <a:t>, </a:t>
            </a:r>
            <a:r>
              <a:rPr lang="en-US" sz="2000" dirty="0" smtClean="0"/>
              <a:t>Mathematics</a:t>
            </a:r>
            <a:r>
              <a:rPr lang="en-US" sz="2000" b="1" dirty="0" smtClean="0"/>
              <a:t>, </a:t>
            </a:r>
            <a:r>
              <a:rPr lang="en-US" sz="2000" dirty="0" smtClean="0"/>
              <a:t>Business, Computer Science and many others. </a:t>
            </a:r>
            <a:endParaRPr lang="en-US" sz="20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11</a:t>
            </a:fld>
            <a:endParaRPr lang="en-US"/>
          </a:p>
        </p:txBody>
      </p:sp>
    </p:spTree>
    <p:extLst>
      <p:ext uri="{BB962C8B-B14F-4D97-AF65-F5344CB8AC3E}">
        <p14:creationId xmlns:p14="http://schemas.microsoft.com/office/powerpoint/2010/main" val="198546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944" b="5540"/>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12</a:t>
            </a:fld>
            <a:endParaRPr lang="en-US"/>
          </a:p>
        </p:txBody>
      </p:sp>
    </p:spTree>
    <p:extLst>
      <p:ext uri="{BB962C8B-B14F-4D97-AF65-F5344CB8AC3E}">
        <p14:creationId xmlns:p14="http://schemas.microsoft.com/office/powerpoint/2010/main" val="1767579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3380" b="5164"/>
          <a:stretch/>
        </p:blipFill>
        <p:spPr>
          <a:xfrm>
            <a:off x="0" y="0"/>
            <a:ext cx="9148376"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13</a:t>
            </a:fld>
            <a:endParaRPr lang="en-US"/>
          </a:p>
        </p:txBody>
      </p:sp>
    </p:spTree>
    <p:extLst>
      <p:ext uri="{BB962C8B-B14F-4D97-AF65-F5344CB8AC3E}">
        <p14:creationId xmlns:p14="http://schemas.microsoft.com/office/powerpoint/2010/main" val="1190633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3755" b="5539"/>
          <a:stretch/>
        </p:blipFill>
        <p:spPr>
          <a:xfrm>
            <a:off x="0" y="0"/>
            <a:ext cx="9148376"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14</a:t>
            </a:fld>
            <a:endParaRPr lang="en-US"/>
          </a:p>
        </p:txBody>
      </p:sp>
    </p:spTree>
    <p:extLst>
      <p:ext uri="{BB962C8B-B14F-4D97-AF65-F5344CB8AC3E}">
        <p14:creationId xmlns:p14="http://schemas.microsoft.com/office/powerpoint/2010/main" val="347009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3755" b="5539"/>
          <a:stretch/>
        </p:blipFill>
        <p:spPr>
          <a:xfrm>
            <a:off x="0" y="0"/>
            <a:ext cx="9148376"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15</a:t>
            </a:fld>
            <a:endParaRPr lang="en-US"/>
          </a:p>
        </p:txBody>
      </p:sp>
    </p:spTree>
    <p:extLst>
      <p:ext uri="{BB962C8B-B14F-4D97-AF65-F5344CB8AC3E}">
        <p14:creationId xmlns:p14="http://schemas.microsoft.com/office/powerpoint/2010/main" val="373565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3625" b="4919"/>
          <a:stretch/>
        </p:blipFill>
        <p:spPr>
          <a:xfrm>
            <a:off x="0" y="-1"/>
            <a:ext cx="9148376" cy="6858001"/>
          </a:xfrm>
        </p:spPr>
      </p:pic>
      <p:sp>
        <p:nvSpPr>
          <p:cNvPr id="2" name="Slide Number Placeholder 1"/>
          <p:cNvSpPr>
            <a:spLocks noGrp="1"/>
          </p:cNvSpPr>
          <p:nvPr>
            <p:ph type="sldNum" sz="quarter" idx="12"/>
          </p:nvPr>
        </p:nvSpPr>
        <p:spPr/>
        <p:txBody>
          <a:bodyPr/>
          <a:lstStyle/>
          <a:p>
            <a:fld id="{BFB15D9F-309C-4888-84E4-471E3AEFDCA8}" type="slidenum">
              <a:rPr lang="en-US" smtClean="0"/>
              <a:pPr/>
              <a:t>16</a:t>
            </a:fld>
            <a:endParaRPr lang="en-US"/>
          </a:p>
        </p:txBody>
      </p:sp>
    </p:spTree>
    <p:extLst>
      <p:ext uri="{BB962C8B-B14F-4D97-AF65-F5344CB8AC3E}">
        <p14:creationId xmlns:p14="http://schemas.microsoft.com/office/powerpoint/2010/main" val="3081525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Canvas</a:t>
            </a:r>
            <a:endParaRPr lang="en-GB" b="1" dirty="0"/>
          </a:p>
        </p:txBody>
      </p:sp>
      <p:sp>
        <p:nvSpPr>
          <p:cNvPr id="3" name="Content Placeholder 2"/>
          <p:cNvSpPr>
            <a:spLocks noGrp="1"/>
          </p:cNvSpPr>
          <p:nvPr>
            <p:ph idx="1"/>
          </p:nvPr>
        </p:nvSpPr>
        <p:spPr/>
        <p:txBody>
          <a:bodyPr>
            <a:normAutofit/>
          </a:bodyPr>
          <a:lstStyle/>
          <a:p>
            <a:r>
              <a:rPr lang="en-GB" sz="2800" dirty="0" smtClean="0">
                <a:hlinkClick r:id="rId2"/>
              </a:rPr>
              <a:t>https://www.canvas.net/</a:t>
            </a:r>
            <a:endParaRPr lang="en-GB" sz="2800" dirty="0" smtClean="0"/>
          </a:p>
          <a:p>
            <a:pPr marL="0" indent="0">
              <a:buNone/>
            </a:pPr>
            <a:r>
              <a:rPr lang="en-GB" sz="2800" dirty="0" smtClean="0"/>
              <a:t>Canvas </a:t>
            </a:r>
            <a:r>
              <a:rPr lang="en-GB" sz="2800" dirty="0"/>
              <a:t>Network offers open, online courses taught by educators everywhere. It provides a place and platform where teachers, students, and institutions worldwide can connect and chart their own course for personal growth, professional development, and academic </a:t>
            </a:r>
            <a:r>
              <a:rPr lang="en-GB" sz="2800" dirty="0" smtClean="0"/>
              <a:t>inquiry. One can enrol in any course by creating account on the website.</a:t>
            </a:r>
            <a:endParaRPr lang="en-GB" sz="28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17</a:t>
            </a:fld>
            <a:endParaRPr lang="en-US"/>
          </a:p>
        </p:txBody>
      </p:sp>
    </p:spTree>
    <p:extLst>
      <p:ext uri="{BB962C8B-B14F-4D97-AF65-F5344CB8AC3E}">
        <p14:creationId xmlns:p14="http://schemas.microsoft.com/office/powerpoint/2010/main" val="1113433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004" b="11290"/>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18</a:t>
            </a:fld>
            <a:endParaRPr lang="en-US"/>
          </a:p>
        </p:txBody>
      </p:sp>
    </p:spTree>
    <p:extLst>
      <p:ext uri="{BB962C8B-B14F-4D97-AF65-F5344CB8AC3E}">
        <p14:creationId xmlns:p14="http://schemas.microsoft.com/office/powerpoint/2010/main" val="181637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005" b="5165"/>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19</a:t>
            </a:fld>
            <a:endParaRPr lang="en-US"/>
          </a:p>
        </p:txBody>
      </p:sp>
    </p:spTree>
    <p:extLst>
      <p:ext uri="{BB962C8B-B14F-4D97-AF65-F5344CB8AC3E}">
        <p14:creationId xmlns:p14="http://schemas.microsoft.com/office/powerpoint/2010/main" val="529006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z="3600" dirty="0"/>
              <a:t>Top 5 Universities of the World????????</a:t>
            </a:r>
            <a:r>
              <a:rPr lang="de-AT" sz="4800" dirty="0"/>
              <a:t/>
            </a:r>
            <a:br>
              <a:rPr lang="de-AT" sz="4800" dirty="0"/>
            </a:br>
            <a:endParaRPr lang="en-US" dirty="0"/>
          </a:p>
        </p:txBody>
      </p:sp>
      <p:sp>
        <p:nvSpPr>
          <p:cNvPr id="3" name="Content Placeholder 2"/>
          <p:cNvSpPr>
            <a:spLocks noGrp="1"/>
          </p:cNvSpPr>
          <p:nvPr>
            <p:ph idx="1"/>
          </p:nvPr>
        </p:nvSpPr>
        <p:spPr/>
        <p:txBody>
          <a:bodyPr/>
          <a:lstStyle/>
          <a:p>
            <a:endParaRPr lang="de-AT" dirty="0" smtClean="0"/>
          </a:p>
          <a:p>
            <a:endParaRPr lang="en-US" sz="24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2</a:t>
            </a:fld>
            <a:endParaRPr lang="en-US"/>
          </a:p>
        </p:txBody>
      </p:sp>
    </p:spTree>
    <p:extLst>
      <p:ext uri="{BB962C8B-B14F-4D97-AF65-F5344CB8AC3E}">
        <p14:creationId xmlns:p14="http://schemas.microsoft.com/office/powerpoint/2010/main" val="2156897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MBBS Study Stuff</a:t>
            </a:r>
            <a:endParaRPr lang="en-GB" b="1" dirty="0"/>
          </a:p>
        </p:txBody>
      </p:sp>
      <p:sp>
        <p:nvSpPr>
          <p:cNvPr id="3" name="Content Placeholder 2"/>
          <p:cNvSpPr>
            <a:spLocks noGrp="1"/>
          </p:cNvSpPr>
          <p:nvPr>
            <p:ph idx="1"/>
          </p:nvPr>
        </p:nvSpPr>
        <p:spPr/>
        <p:txBody>
          <a:bodyPr>
            <a:normAutofit/>
          </a:bodyPr>
          <a:lstStyle/>
          <a:p>
            <a:r>
              <a:rPr lang="en-GB" sz="2800" dirty="0" smtClean="0">
                <a:latin typeface="Times New Roman" panose="02020603050405020304" pitchFamily="18" charset="0"/>
                <a:cs typeface="Times New Roman" panose="02020603050405020304" pitchFamily="18" charset="0"/>
                <a:hlinkClick r:id="rId2"/>
              </a:rPr>
              <a:t>http://www.mbbsstudystuff.wordpress.com/ </a:t>
            </a:r>
            <a:endParaRPr lang="en-GB" sz="2800" dirty="0" smtClean="0">
              <a:latin typeface="Times New Roman" panose="02020603050405020304" pitchFamily="18" charset="0"/>
              <a:cs typeface="Times New Roman" panose="02020603050405020304" pitchFamily="18" charset="0"/>
            </a:endParaRPr>
          </a:p>
          <a:p>
            <a:pPr marL="0" indent="0">
              <a:buNone/>
            </a:pPr>
            <a:r>
              <a:rPr lang="en-GB" sz="2800" dirty="0" smtClean="0"/>
              <a:t>This blog is designed with the aim of </a:t>
            </a:r>
            <a:r>
              <a:rPr lang="en-GB" sz="2800" b="1" dirty="0" smtClean="0"/>
              <a:t>helping</a:t>
            </a:r>
            <a:r>
              <a:rPr lang="en-GB" sz="2800" dirty="0" smtClean="0"/>
              <a:t> </a:t>
            </a:r>
            <a:r>
              <a:rPr lang="en-GB" sz="2800" b="1" dirty="0" smtClean="0"/>
              <a:t>medical students </a:t>
            </a:r>
            <a:r>
              <a:rPr lang="en-GB" sz="2800" dirty="0" smtClean="0"/>
              <a:t>&amp; sharing everything they need to go through med school easily. This blog contains </a:t>
            </a:r>
            <a:r>
              <a:rPr lang="en-GB" sz="2800" b="1" dirty="0"/>
              <a:t>y</a:t>
            </a:r>
            <a:r>
              <a:rPr lang="en-GB" sz="2800" b="1" dirty="0" smtClean="0"/>
              <a:t>ear wise course </a:t>
            </a:r>
            <a:r>
              <a:rPr lang="en-GB" sz="2800" b="1" dirty="0"/>
              <a:t>l</a:t>
            </a:r>
            <a:r>
              <a:rPr lang="en-GB" sz="2800" b="1" dirty="0" smtClean="0"/>
              <a:t>ectures</a:t>
            </a:r>
            <a:r>
              <a:rPr lang="en-GB" sz="2800" dirty="0" smtClean="0"/>
              <a:t>, syllabus, paper patterns, MCQs, </a:t>
            </a:r>
            <a:r>
              <a:rPr lang="en-GB" sz="2800" b="1" dirty="0"/>
              <a:t>p</a:t>
            </a:r>
            <a:r>
              <a:rPr lang="en-GB" sz="2800" b="1" dirty="0" smtClean="0"/>
              <a:t>ast </a:t>
            </a:r>
            <a:r>
              <a:rPr lang="en-GB" sz="2800" b="1" dirty="0"/>
              <a:t>p</a:t>
            </a:r>
            <a:r>
              <a:rPr lang="en-GB" sz="2800" b="1" dirty="0" smtClean="0"/>
              <a:t>apers</a:t>
            </a:r>
            <a:r>
              <a:rPr lang="en-GB" sz="2800" dirty="0" smtClean="0"/>
              <a:t>, video lectures, useful website links, etc.</a:t>
            </a: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The founder and administrator of this blog is </a:t>
            </a:r>
            <a:r>
              <a:rPr lang="en-GB" sz="2800" dirty="0" err="1" smtClean="0">
                <a:latin typeface="Times New Roman" panose="02020603050405020304" pitchFamily="18" charset="0"/>
                <a:cs typeface="Times New Roman" panose="02020603050405020304" pitchFamily="18" charset="0"/>
              </a:rPr>
              <a:t>Umair</a:t>
            </a:r>
            <a:r>
              <a:rPr lang="en-GB" sz="2800" dirty="0" smtClean="0">
                <a:latin typeface="Times New Roman" panose="02020603050405020304" pitchFamily="18" charset="0"/>
                <a:cs typeface="Times New Roman" panose="02020603050405020304" pitchFamily="18" charset="0"/>
              </a:rPr>
              <a:t> Ahmad, final year MBBS student </a:t>
            </a:r>
            <a:r>
              <a:rPr lang="en-GB" sz="2800" dirty="0">
                <a:latin typeface="Times New Roman" panose="02020603050405020304" pitchFamily="18" charset="0"/>
                <a:cs typeface="Times New Roman" panose="02020603050405020304" pitchFamily="18" charset="0"/>
              </a:rPr>
              <a:t>from Shaikh </a:t>
            </a:r>
            <a:r>
              <a:rPr lang="en-GB" sz="2800" dirty="0" err="1">
                <a:latin typeface="Times New Roman" panose="02020603050405020304" pitchFamily="18" charset="0"/>
                <a:cs typeface="Times New Roman" panose="02020603050405020304" pitchFamily="18" charset="0"/>
              </a:rPr>
              <a:t>Zayed</a:t>
            </a:r>
            <a:r>
              <a:rPr lang="en-GB" sz="2800" dirty="0">
                <a:latin typeface="Times New Roman" panose="02020603050405020304" pitchFamily="18" charset="0"/>
                <a:cs typeface="Times New Roman" panose="02020603050405020304" pitchFamily="18" charset="0"/>
              </a:rPr>
              <a:t> Medical College </a:t>
            </a:r>
            <a:r>
              <a:rPr lang="en-GB" sz="2800" dirty="0" smtClean="0">
                <a:latin typeface="Times New Roman" panose="02020603050405020304" pitchFamily="18" charset="0"/>
                <a:cs typeface="Times New Roman" panose="02020603050405020304" pitchFamily="18" charset="0"/>
              </a:rPr>
              <a:t>and Hospital, Rahim </a:t>
            </a:r>
            <a:r>
              <a:rPr lang="en-GB" sz="2800" dirty="0" err="1">
                <a:latin typeface="Times New Roman" panose="02020603050405020304" pitchFamily="18" charset="0"/>
                <a:cs typeface="Times New Roman" panose="02020603050405020304" pitchFamily="18" charset="0"/>
              </a:rPr>
              <a:t>Yar</a:t>
            </a:r>
            <a:r>
              <a:rPr lang="en-GB" sz="2800" dirty="0">
                <a:latin typeface="Times New Roman" panose="02020603050405020304" pitchFamily="18" charset="0"/>
                <a:cs typeface="Times New Roman" panose="02020603050405020304" pitchFamily="18" charset="0"/>
              </a:rPr>
              <a:t> Khan. </a:t>
            </a:r>
            <a:endParaRPr lang="en-GB" sz="2800" dirty="0" smtClean="0"/>
          </a:p>
        </p:txBody>
      </p:sp>
      <p:sp>
        <p:nvSpPr>
          <p:cNvPr id="4" name="Slide Number Placeholder 3"/>
          <p:cNvSpPr>
            <a:spLocks noGrp="1"/>
          </p:cNvSpPr>
          <p:nvPr>
            <p:ph type="sldNum" sz="quarter" idx="12"/>
          </p:nvPr>
        </p:nvSpPr>
        <p:spPr/>
        <p:txBody>
          <a:bodyPr/>
          <a:lstStyle/>
          <a:p>
            <a:fld id="{BFB15D9F-309C-4888-84E4-471E3AEFDCA8}" type="slidenum">
              <a:rPr lang="en-US" smtClean="0"/>
              <a:pPr/>
              <a:t>20</a:t>
            </a:fld>
            <a:endParaRPr lang="en-US"/>
          </a:p>
        </p:txBody>
      </p:sp>
    </p:spTree>
    <p:extLst>
      <p:ext uri="{BB962C8B-B14F-4D97-AF65-F5344CB8AC3E}">
        <p14:creationId xmlns:p14="http://schemas.microsoft.com/office/powerpoint/2010/main" val="888826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131" b="5353"/>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21</a:t>
            </a:fld>
            <a:endParaRPr lang="en-US"/>
          </a:p>
        </p:txBody>
      </p:sp>
    </p:spTree>
    <p:extLst>
      <p:ext uri="{BB962C8B-B14F-4D97-AF65-F5344CB8AC3E}">
        <p14:creationId xmlns:p14="http://schemas.microsoft.com/office/powerpoint/2010/main" val="624124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MBBS Club</a:t>
            </a:r>
            <a:endParaRPr lang="en-GB" b="1" dirty="0"/>
          </a:p>
        </p:txBody>
      </p:sp>
      <p:sp>
        <p:nvSpPr>
          <p:cNvPr id="3" name="Content Placeholder 2"/>
          <p:cNvSpPr>
            <a:spLocks noGrp="1"/>
          </p:cNvSpPr>
          <p:nvPr>
            <p:ph idx="1"/>
          </p:nvPr>
        </p:nvSpPr>
        <p:spPr/>
        <p:txBody>
          <a:bodyPr>
            <a:normAutofit/>
          </a:bodyPr>
          <a:lstStyle/>
          <a:p>
            <a:r>
              <a:rPr lang="en-GB" sz="2800" dirty="0" smtClean="0">
                <a:latin typeface="Times New Roman" panose="02020603050405020304" pitchFamily="18" charset="0"/>
                <a:cs typeface="Times New Roman" panose="02020603050405020304" pitchFamily="18" charset="0"/>
                <a:hlinkClick r:id="rId2"/>
              </a:rPr>
              <a:t>http://mbbsclub.com/ </a:t>
            </a:r>
            <a:endParaRPr lang="en-GB" sz="2800" dirty="0" smtClean="0">
              <a:latin typeface="Times New Roman" panose="02020603050405020304" pitchFamily="18" charset="0"/>
              <a:cs typeface="Times New Roman" panose="02020603050405020304" pitchFamily="18" charset="0"/>
            </a:endParaRPr>
          </a:p>
          <a:p>
            <a:pPr marL="0" indent="0">
              <a:buNone/>
            </a:pPr>
            <a:r>
              <a:rPr lang="en-GB" sz="2800" dirty="0" smtClean="0"/>
              <a:t>This </a:t>
            </a:r>
            <a:r>
              <a:rPr lang="en-GB" sz="2800" dirty="0"/>
              <a:t>site is built to spread medical knowledge especially among </a:t>
            </a:r>
            <a:r>
              <a:rPr lang="en-GB" sz="2800" b="1" dirty="0"/>
              <a:t>medical students</a:t>
            </a:r>
            <a:r>
              <a:rPr lang="en-GB" sz="2800" dirty="0"/>
              <a:t>. This is a place where medical students will be able to get </a:t>
            </a:r>
            <a:r>
              <a:rPr lang="en-GB" sz="2800" b="1" dirty="0"/>
              <a:t>lectures slides</a:t>
            </a:r>
            <a:r>
              <a:rPr lang="en-GB" sz="2800" dirty="0"/>
              <a:t>. Knowledge based blog posts are also published from time to time to highlight upcoming challenges regarding health and </a:t>
            </a:r>
            <a:r>
              <a:rPr lang="en-GB" sz="2800" dirty="0" smtClean="0"/>
              <a:t>medicine; </a:t>
            </a:r>
            <a:r>
              <a:rPr lang="en-GB" sz="2800" dirty="0"/>
              <a:t>a</a:t>
            </a:r>
            <a:r>
              <a:rPr lang="en-GB" sz="2800" dirty="0" smtClean="0"/>
              <a:t>nd </a:t>
            </a:r>
            <a:r>
              <a:rPr lang="en-GB" sz="2800" dirty="0"/>
              <a:t>to guide and educate the medical students as well as general public to the latest tips in the domain of health and medicine.</a:t>
            </a:r>
            <a:endParaRPr lang="en-GB"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B15D9F-309C-4888-84E4-471E3AEFDCA8}" type="slidenum">
              <a:rPr lang="en-US" smtClean="0"/>
              <a:pPr/>
              <a:t>22</a:t>
            </a:fld>
            <a:endParaRPr lang="en-US"/>
          </a:p>
        </p:txBody>
      </p:sp>
    </p:spTree>
    <p:extLst>
      <p:ext uri="{BB962C8B-B14F-4D97-AF65-F5344CB8AC3E}">
        <p14:creationId xmlns:p14="http://schemas.microsoft.com/office/powerpoint/2010/main" val="361560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319" b="5540"/>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23</a:t>
            </a:fld>
            <a:endParaRPr lang="en-US"/>
          </a:p>
        </p:txBody>
      </p:sp>
    </p:spTree>
    <p:extLst>
      <p:ext uri="{BB962C8B-B14F-4D97-AF65-F5344CB8AC3E}">
        <p14:creationId xmlns:p14="http://schemas.microsoft.com/office/powerpoint/2010/main" val="4100793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Khan Academy</a:t>
            </a:r>
            <a:endParaRPr lang="en-US" dirty="0"/>
          </a:p>
        </p:txBody>
      </p:sp>
      <p:sp>
        <p:nvSpPr>
          <p:cNvPr id="3" name="Content Placeholder 2"/>
          <p:cNvSpPr>
            <a:spLocks noGrp="1"/>
          </p:cNvSpPr>
          <p:nvPr>
            <p:ph idx="1"/>
          </p:nvPr>
        </p:nvSpPr>
        <p:spPr/>
        <p:txBody>
          <a:bodyPr/>
          <a:lstStyle/>
          <a:p>
            <a:pPr marL="114300" indent="0" algn="just">
              <a:lnSpc>
                <a:spcPct val="150000"/>
              </a:lnSpc>
              <a:buNone/>
            </a:pPr>
            <a:r>
              <a:rPr lang="en-US" sz="2400" b="1" dirty="0"/>
              <a:t>https://www.khanacademy.org</a:t>
            </a:r>
          </a:p>
          <a:p>
            <a:pPr marL="114300" indent="0" algn="just">
              <a:lnSpc>
                <a:spcPct val="150000"/>
              </a:lnSpc>
              <a:buNone/>
            </a:pPr>
            <a:r>
              <a:rPr lang="en-US" sz="2000" dirty="0" smtClean="0"/>
              <a:t>In </a:t>
            </a:r>
            <a:r>
              <a:rPr lang="en-US" sz="2000" dirty="0"/>
              <a:t>2004, Salman Khan (no, not the actor) began giving his cousin Nadia and her brothers math lessons via telephone, YouTube and Yahoo Doodle. This is how Khan Academy was created. Armed with the motto “free world-class education for anyone anywhere”, Khan Academy is a non-profit organisation offering tutorials in </a:t>
            </a:r>
            <a:r>
              <a:rPr lang="en-US" sz="2000" b="1" dirty="0"/>
              <a:t>mathematics, finance, history </a:t>
            </a:r>
            <a:r>
              <a:rPr lang="en-US" sz="2000" dirty="0"/>
              <a:t>and science topics such as </a:t>
            </a:r>
            <a:r>
              <a:rPr lang="en-US" sz="2000" b="1" dirty="0"/>
              <a:t>biology, chemistry and physics</a:t>
            </a:r>
            <a:r>
              <a:rPr lang="en-US" sz="2000" dirty="0"/>
              <a:t>. </a:t>
            </a:r>
          </a:p>
          <a:p>
            <a:pPr marL="114300" indent="0" algn="just">
              <a:lnSpc>
                <a:spcPct val="150000"/>
              </a:lnSpc>
              <a:buNone/>
            </a:pPr>
            <a:r>
              <a:rPr lang="en-US" sz="2000" dirty="0"/>
              <a:t>For each course taken students can see their stats to monitor their progress and earn badges and points for learning. </a:t>
            </a:r>
          </a:p>
          <a:p>
            <a:endParaRPr lang="en-US"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24</a:t>
            </a:fld>
            <a:endParaRPr lang="en-US"/>
          </a:p>
        </p:txBody>
      </p:sp>
    </p:spTree>
    <p:extLst>
      <p:ext uri="{BB962C8B-B14F-4D97-AF65-F5344CB8AC3E}">
        <p14:creationId xmlns:p14="http://schemas.microsoft.com/office/powerpoint/2010/main" val="1438686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996" b="5244"/>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25</a:t>
            </a:fld>
            <a:endParaRPr lang="en-US"/>
          </a:p>
        </p:txBody>
      </p:sp>
    </p:spTree>
    <p:extLst>
      <p:ext uri="{BB962C8B-B14F-4D97-AF65-F5344CB8AC3E}">
        <p14:creationId xmlns:p14="http://schemas.microsoft.com/office/powerpoint/2010/main" val="3542794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379" b="5165"/>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26</a:t>
            </a:fld>
            <a:endParaRPr lang="en-US"/>
          </a:p>
        </p:txBody>
      </p:sp>
    </p:spTree>
    <p:extLst>
      <p:ext uri="{BB962C8B-B14F-4D97-AF65-F5344CB8AC3E}">
        <p14:creationId xmlns:p14="http://schemas.microsoft.com/office/powerpoint/2010/main" val="3802544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379" b="5352"/>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27</a:t>
            </a:fld>
            <a:endParaRPr lang="en-US"/>
          </a:p>
        </p:txBody>
      </p:sp>
    </p:spTree>
    <p:extLst>
      <p:ext uri="{BB962C8B-B14F-4D97-AF65-F5344CB8AC3E}">
        <p14:creationId xmlns:p14="http://schemas.microsoft.com/office/powerpoint/2010/main" val="2834685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379" b="5165"/>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28</a:t>
            </a:fld>
            <a:endParaRPr lang="en-US"/>
          </a:p>
        </p:txBody>
      </p:sp>
    </p:spTree>
    <p:extLst>
      <p:ext uri="{BB962C8B-B14F-4D97-AF65-F5344CB8AC3E}">
        <p14:creationId xmlns:p14="http://schemas.microsoft.com/office/powerpoint/2010/main" val="2800567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Learnerstv.com</a:t>
            </a:r>
          </a:p>
        </p:txBody>
      </p:sp>
      <p:sp>
        <p:nvSpPr>
          <p:cNvPr id="3" name="Content Placeholder 2"/>
          <p:cNvSpPr>
            <a:spLocks noGrp="1"/>
          </p:cNvSpPr>
          <p:nvPr>
            <p:ph idx="1"/>
          </p:nvPr>
        </p:nvSpPr>
        <p:spPr/>
        <p:txBody>
          <a:bodyPr>
            <a:noAutofit/>
          </a:bodyPr>
          <a:lstStyle/>
          <a:p>
            <a:pPr marL="114300" indent="0" algn="just">
              <a:lnSpc>
                <a:spcPct val="150000"/>
              </a:lnSpc>
              <a:buNone/>
            </a:pPr>
            <a:r>
              <a:rPr lang="en-US" sz="2400" dirty="0" smtClean="0"/>
              <a:t>This </a:t>
            </a:r>
            <a:r>
              <a:rPr lang="en-US" sz="2400" dirty="0"/>
              <a:t>is a comprehensive site providing thousands of downloadable </a:t>
            </a:r>
            <a:r>
              <a:rPr lang="en-US" sz="2400" b="1" dirty="0"/>
              <a:t>Video lectures, Live Online Tests</a:t>
            </a:r>
            <a:r>
              <a:rPr lang="en-US" sz="2400" dirty="0" smtClean="0"/>
              <a:t>, etc. </a:t>
            </a:r>
            <a:r>
              <a:rPr lang="en-US" sz="2400" dirty="0"/>
              <a:t>in the fields of </a:t>
            </a:r>
            <a:r>
              <a:rPr lang="en-US" sz="2400" b="1" dirty="0"/>
              <a:t>Biology</a:t>
            </a:r>
            <a:r>
              <a:rPr lang="en-US" sz="2400" dirty="0"/>
              <a:t>, Physics, Chemistry, Mathematics, Computer Science, Engineering, </a:t>
            </a:r>
            <a:r>
              <a:rPr lang="en-US" sz="2400" b="1" dirty="0"/>
              <a:t>Medicine</a:t>
            </a:r>
            <a:r>
              <a:rPr lang="en-US" sz="2400" dirty="0"/>
              <a:t>, Management and Accounting, </a:t>
            </a:r>
            <a:r>
              <a:rPr lang="en-US" sz="2400" b="1" dirty="0"/>
              <a:t>Dentistry, Nursing, Psychology</a:t>
            </a:r>
            <a:r>
              <a:rPr lang="en-US" sz="2400" dirty="0"/>
              <a:t>, History, Language Training, Literature, Law, Economics, Philosophy</a:t>
            </a:r>
            <a:r>
              <a:rPr lang="en-US" sz="2400" dirty="0" smtClean="0"/>
              <a:t>, Astronomy</a:t>
            </a:r>
            <a:r>
              <a:rPr lang="en-US" sz="2400" dirty="0"/>
              <a:t>, Political </a:t>
            </a:r>
            <a:r>
              <a:rPr lang="en-US" sz="2400" dirty="0" smtClean="0"/>
              <a:t>Science, etc. </a:t>
            </a:r>
            <a:r>
              <a:rPr lang="en-US" sz="2400" dirty="0"/>
              <a:t>FREE to its visitors... </a:t>
            </a:r>
          </a:p>
        </p:txBody>
      </p:sp>
      <p:sp>
        <p:nvSpPr>
          <p:cNvPr id="4" name="Slide Number Placeholder 3"/>
          <p:cNvSpPr>
            <a:spLocks noGrp="1"/>
          </p:cNvSpPr>
          <p:nvPr>
            <p:ph type="sldNum" sz="quarter" idx="12"/>
          </p:nvPr>
        </p:nvSpPr>
        <p:spPr/>
        <p:txBody>
          <a:bodyPr/>
          <a:lstStyle/>
          <a:p>
            <a:fld id="{BFB15D9F-309C-4888-84E4-471E3AEFDCA8}" type="slidenum">
              <a:rPr lang="en-US" smtClean="0"/>
              <a:pPr/>
              <a:t>29</a:t>
            </a:fld>
            <a:endParaRPr lang="en-US"/>
          </a:p>
        </p:txBody>
      </p:sp>
    </p:spTree>
    <p:extLst>
      <p:ext uri="{BB962C8B-B14F-4D97-AF65-F5344CB8AC3E}">
        <p14:creationId xmlns:p14="http://schemas.microsoft.com/office/powerpoint/2010/main" val="976662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en-US" dirty="0"/>
          </a:p>
        </p:txBody>
      </p:sp>
      <p:sp>
        <p:nvSpPr>
          <p:cNvPr id="3" name="Content Placeholder 2"/>
          <p:cNvSpPr>
            <a:spLocks noGrp="1"/>
          </p:cNvSpPr>
          <p:nvPr>
            <p:ph idx="1"/>
          </p:nvPr>
        </p:nvSpPr>
        <p:spPr/>
        <p:txBody>
          <a:bodyPr/>
          <a:lstStyle/>
          <a:p>
            <a:endParaRPr lang="en-US" sz="12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3</a:t>
            </a:fld>
            <a:endParaRPr lang="en-US"/>
          </a:p>
        </p:txBody>
      </p:sp>
    </p:spTree>
    <p:extLst>
      <p:ext uri="{BB962C8B-B14F-4D97-AF65-F5344CB8AC3E}">
        <p14:creationId xmlns:p14="http://schemas.microsoft.com/office/powerpoint/2010/main" val="2254988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Learnerstv.com</a:t>
            </a:r>
            <a:endParaRPr lang="en-US" dirty="0"/>
          </a:p>
        </p:txBody>
      </p:sp>
      <p:sp>
        <p:nvSpPr>
          <p:cNvPr id="3" name="Content Placeholder 2"/>
          <p:cNvSpPr>
            <a:spLocks noGrp="1"/>
          </p:cNvSpPr>
          <p:nvPr>
            <p:ph idx="1"/>
          </p:nvPr>
        </p:nvSpPr>
        <p:spPr/>
        <p:txBody>
          <a:bodyPr/>
          <a:lstStyle/>
          <a:p>
            <a:pPr marL="114300" indent="0" algn="just">
              <a:lnSpc>
                <a:spcPct val="150000"/>
              </a:lnSpc>
              <a:buNone/>
            </a:pPr>
            <a:r>
              <a:rPr lang="en-US" sz="2400" dirty="0"/>
              <a:t>This site provides free video and audio lectures of whole courses conducted by faculty from reputed universities around the world. Science Animations provide students with fun and innovative ways of learning. Free live timed online tests with instant feedback and explanations will help you refine your test taking skills. Most of the materials offered are licensed by the respective institutes under a Creative Commons License. </a:t>
            </a:r>
          </a:p>
          <a:p>
            <a:endParaRPr lang="en-US"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30</a:t>
            </a:fld>
            <a:endParaRPr lang="en-US"/>
          </a:p>
        </p:txBody>
      </p:sp>
    </p:spTree>
    <p:extLst>
      <p:ext uri="{BB962C8B-B14F-4D97-AF65-F5344CB8AC3E}">
        <p14:creationId xmlns:p14="http://schemas.microsoft.com/office/powerpoint/2010/main" val="3824112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131" b="5353"/>
          <a:stretch/>
        </p:blipFill>
        <p:spPr>
          <a:xfrm>
            <a:off x="0" y="0"/>
            <a:ext cx="9148465"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31</a:t>
            </a:fld>
            <a:endParaRPr lang="en-US"/>
          </a:p>
        </p:txBody>
      </p:sp>
    </p:spTree>
    <p:extLst>
      <p:ext uri="{BB962C8B-B14F-4D97-AF65-F5344CB8AC3E}">
        <p14:creationId xmlns:p14="http://schemas.microsoft.com/office/powerpoint/2010/main" val="876871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TED Talks</a:t>
            </a:r>
            <a:endParaRPr lang="en-US" dirty="0"/>
          </a:p>
        </p:txBody>
      </p:sp>
      <p:sp>
        <p:nvSpPr>
          <p:cNvPr id="3" name="Content Placeholder 2"/>
          <p:cNvSpPr>
            <a:spLocks noGrp="1"/>
          </p:cNvSpPr>
          <p:nvPr>
            <p:ph idx="1"/>
          </p:nvPr>
        </p:nvSpPr>
        <p:spPr/>
        <p:txBody>
          <a:bodyPr>
            <a:normAutofit/>
          </a:bodyPr>
          <a:lstStyle/>
          <a:p>
            <a:pPr marL="114300" indent="0" algn="just">
              <a:lnSpc>
                <a:spcPct val="150000"/>
              </a:lnSpc>
              <a:buNone/>
            </a:pPr>
            <a:r>
              <a:rPr lang="en-US" sz="2400" b="1" dirty="0"/>
              <a:t>https://</a:t>
            </a:r>
            <a:r>
              <a:rPr lang="en-US" sz="2400" b="1" dirty="0" smtClean="0"/>
              <a:t>www.ted.com/talks</a:t>
            </a:r>
            <a:endParaRPr lang="en-US" sz="2400" b="1" dirty="0"/>
          </a:p>
          <a:p>
            <a:pPr marL="114300" indent="0" algn="just">
              <a:lnSpc>
                <a:spcPct val="150000"/>
              </a:lnSpc>
              <a:buNone/>
            </a:pPr>
            <a:r>
              <a:rPr lang="en-US" sz="2000" dirty="0" smtClean="0"/>
              <a:t>If </a:t>
            </a:r>
            <a:r>
              <a:rPr lang="en-US" sz="2000" dirty="0"/>
              <a:t>you have never logged on to TED, you are missing out on something special. </a:t>
            </a:r>
          </a:p>
          <a:p>
            <a:pPr marL="114300" indent="0" algn="just">
              <a:lnSpc>
                <a:spcPct val="150000"/>
              </a:lnSpc>
              <a:buNone/>
            </a:pPr>
            <a:r>
              <a:rPr lang="en-US" sz="2000" dirty="0"/>
              <a:t>The website gets its name from </a:t>
            </a:r>
            <a:r>
              <a:rPr lang="en-US" sz="2000" b="1" dirty="0"/>
              <a:t>Technology, Entertainment, Design </a:t>
            </a:r>
            <a:r>
              <a:rPr lang="en-US" sz="2000" dirty="0"/>
              <a:t>and brings together the world’s most fascinating thinkers and speakers to give inspirational talks in 18 minutes or less. </a:t>
            </a:r>
          </a:p>
          <a:p>
            <a:pPr marL="114300" indent="0" algn="just">
              <a:lnSpc>
                <a:spcPct val="150000"/>
              </a:lnSpc>
              <a:buNone/>
            </a:pPr>
            <a:r>
              <a:rPr lang="en-US" sz="2000" dirty="0" smtClean="0"/>
              <a:t>These lectures may not be like formal classroom lectures given by professors but can be life-changing because they may alter the way you think and perceive the world around you. </a:t>
            </a:r>
            <a:endParaRPr lang="en-US" sz="20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32</a:t>
            </a:fld>
            <a:endParaRPr lang="en-US"/>
          </a:p>
        </p:txBody>
      </p:sp>
    </p:spTree>
    <p:extLst>
      <p:ext uri="{BB962C8B-B14F-4D97-AF65-F5344CB8AC3E}">
        <p14:creationId xmlns:p14="http://schemas.microsoft.com/office/powerpoint/2010/main" val="2433238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TED </a:t>
            </a:r>
            <a:r>
              <a:rPr lang="en-US" b="1" dirty="0" smtClean="0"/>
              <a:t>Talks</a:t>
            </a:r>
            <a:endParaRPr lang="en-US" dirty="0"/>
          </a:p>
        </p:txBody>
      </p:sp>
      <p:sp>
        <p:nvSpPr>
          <p:cNvPr id="3" name="Content Placeholder 2"/>
          <p:cNvSpPr>
            <a:spLocks noGrp="1"/>
          </p:cNvSpPr>
          <p:nvPr>
            <p:ph idx="1"/>
          </p:nvPr>
        </p:nvSpPr>
        <p:spPr/>
        <p:txBody>
          <a:bodyPr/>
          <a:lstStyle/>
          <a:p>
            <a:pPr marL="114300" indent="0" algn="just">
              <a:lnSpc>
                <a:spcPct val="150000"/>
              </a:lnSpc>
              <a:buNone/>
            </a:pPr>
            <a:r>
              <a:rPr lang="en-US" sz="2000" dirty="0"/>
              <a:t>The lectures can be funny, thought-provoking, educational or just fascinating and cover the fields of technology, entertainment, business, science, global issues, etc. </a:t>
            </a:r>
          </a:p>
          <a:p>
            <a:pPr marL="114300" indent="0" algn="just">
              <a:lnSpc>
                <a:spcPct val="150000"/>
              </a:lnSpc>
              <a:buNone/>
            </a:pPr>
            <a:r>
              <a:rPr lang="en-US" sz="2000" dirty="0"/>
              <a:t>Speakers delivering talks on TED cross all barriers of race, culture, gender and nationality and can give students important lessons on how to hold your audience spellbound with your knowledge, wit and words. </a:t>
            </a:r>
          </a:p>
          <a:p>
            <a:pPr algn="just"/>
            <a:endParaRPr lang="en-US"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33</a:t>
            </a:fld>
            <a:endParaRPr lang="en-US"/>
          </a:p>
        </p:txBody>
      </p:sp>
    </p:spTree>
    <p:extLst>
      <p:ext uri="{BB962C8B-B14F-4D97-AF65-F5344CB8AC3E}">
        <p14:creationId xmlns:p14="http://schemas.microsoft.com/office/powerpoint/2010/main" val="2860349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131" b="5353"/>
          <a:stretch/>
        </p:blipFill>
        <p:spPr>
          <a:xfrm>
            <a:off x="0" y="1"/>
            <a:ext cx="9148465" cy="6857999"/>
          </a:xfrm>
        </p:spPr>
      </p:pic>
      <p:sp>
        <p:nvSpPr>
          <p:cNvPr id="2" name="Slide Number Placeholder 1"/>
          <p:cNvSpPr>
            <a:spLocks noGrp="1"/>
          </p:cNvSpPr>
          <p:nvPr>
            <p:ph type="sldNum" sz="quarter" idx="12"/>
          </p:nvPr>
        </p:nvSpPr>
        <p:spPr/>
        <p:txBody>
          <a:bodyPr/>
          <a:lstStyle/>
          <a:p>
            <a:fld id="{BFB15D9F-309C-4888-84E4-471E3AEFDCA8}" type="slidenum">
              <a:rPr lang="en-US" smtClean="0"/>
              <a:pPr/>
              <a:t>34</a:t>
            </a:fld>
            <a:endParaRPr lang="en-US"/>
          </a:p>
        </p:txBody>
      </p:sp>
    </p:spTree>
    <p:extLst>
      <p:ext uri="{BB962C8B-B14F-4D97-AF65-F5344CB8AC3E}">
        <p14:creationId xmlns:p14="http://schemas.microsoft.com/office/powerpoint/2010/main" val="72934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755" b="5163"/>
          <a:stretch/>
        </p:blipFill>
        <p:spPr>
          <a:xfrm>
            <a:off x="1" y="0"/>
            <a:ext cx="9148463"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35</a:t>
            </a:fld>
            <a:endParaRPr lang="en-US"/>
          </a:p>
        </p:txBody>
      </p:sp>
    </p:spTree>
    <p:extLst>
      <p:ext uri="{BB962C8B-B14F-4D97-AF65-F5344CB8AC3E}">
        <p14:creationId xmlns:p14="http://schemas.microsoft.com/office/powerpoint/2010/main" val="383482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99U.com</a:t>
            </a:r>
            <a:endParaRPr lang="en-US" dirty="0"/>
          </a:p>
        </p:txBody>
      </p:sp>
      <p:sp>
        <p:nvSpPr>
          <p:cNvPr id="3" name="Content Placeholder 2"/>
          <p:cNvSpPr>
            <a:spLocks noGrp="1"/>
          </p:cNvSpPr>
          <p:nvPr>
            <p:ph idx="1"/>
          </p:nvPr>
        </p:nvSpPr>
        <p:spPr/>
        <p:txBody>
          <a:bodyPr>
            <a:normAutofit/>
          </a:bodyPr>
          <a:lstStyle/>
          <a:p>
            <a:pPr marL="114300" indent="0" algn="just">
              <a:lnSpc>
                <a:spcPct val="150000"/>
              </a:lnSpc>
              <a:buNone/>
            </a:pPr>
            <a:r>
              <a:rPr lang="en-US" sz="2000" dirty="0"/>
              <a:t>Do you want to make your dreams a reality? In absence of career counseling and dedicated mentors in Pakistan, students often lack proper guidance when it comes to facing the practical world outside the classroom and here 99U.com can be of great help. Though not strictly for students, this website is highly recommended for its excellent articles and videos on </a:t>
            </a:r>
            <a:r>
              <a:rPr lang="en-US" sz="2000" b="1" dirty="0"/>
              <a:t>career development, decision-making, office dynamics, leadership, time management, interview tips and public speaking.</a:t>
            </a:r>
          </a:p>
        </p:txBody>
      </p:sp>
      <p:sp>
        <p:nvSpPr>
          <p:cNvPr id="4" name="Slide Number Placeholder 3"/>
          <p:cNvSpPr>
            <a:spLocks noGrp="1"/>
          </p:cNvSpPr>
          <p:nvPr>
            <p:ph type="sldNum" sz="quarter" idx="12"/>
          </p:nvPr>
        </p:nvSpPr>
        <p:spPr/>
        <p:txBody>
          <a:bodyPr/>
          <a:lstStyle/>
          <a:p>
            <a:fld id="{BFB15D9F-309C-4888-84E4-471E3AEFDCA8}" type="slidenum">
              <a:rPr lang="en-US" smtClean="0"/>
              <a:pPr/>
              <a:t>36</a:t>
            </a:fld>
            <a:endParaRPr lang="en-US"/>
          </a:p>
        </p:txBody>
      </p:sp>
    </p:spTree>
    <p:extLst>
      <p:ext uri="{BB962C8B-B14F-4D97-AF65-F5344CB8AC3E}">
        <p14:creationId xmlns:p14="http://schemas.microsoft.com/office/powerpoint/2010/main" val="3614417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OpenCourseWare</a:t>
            </a:r>
            <a:endParaRPr lang="en-US" dirty="0"/>
          </a:p>
        </p:txBody>
      </p:sp>
      <p:sp>
        <p:nvSpPr>
          <p:cNvPr id="3" name="Content Placeholder 2"/>
          <p:cNvSpPr>
            <a:spLocks noGrp="1"/>
          </p:cNvSpPr>
          <p:nvPr>
            <p:ph idx="1"/>
          </p:nvPr>
        </p:nvSpPr>
        <p:spPr/>
        <p:txBody>
          <a:bodyPr>
            <a:normAutofit/>
          </a:bodyPr>
          <a:lstStyle/>
          <a:p>
            <a:pPr marL="114300" indent="0" algn="just">
              <a:lnSpc>
                <a:spcPct val="150000"/>
              </a:lnSpc>
              <a:buNone/>
            </a:pPr>
            <a:r>
              <a:rPr lang="en-US" sz="2400" b="1" dirty="0"/>
              <a:t>http://ocw.mit.edu/index.htm</a:t>
            </a:r>
          </a:p>
          <a:p>
            <a:pPr marL="114300" indent="0" algn="just">
              <a:lnSpc>
                <a:spcPct val="150000"/>
              </a:lnSpc>
              <a:buNone/>
            </a:pPr>
            <a:r>
              <a:rPr lang="en-US" sz="2000" dirty="0" smtClean="0"/>
              <a:t>MIT’s OCW </a:t>
            </a:r>
            <a:r>
              <a:rPr lang="en-US" sz="2000" dirty="0"/>
              <a:t>offers free digital publication of </a:t>
            </a:r>
            <a:r>
              <a:rPr lang="en-US" sz="2000" b="1" dirty="0"/>
              <a:t>high quality college and university-level educational materials</a:t>
            </a:r>
            <a:r>
              <a:rPr lang="en-US" sz="2000" dirty="0"/>
              <a:t>. </a:t>
            </a:r>
          </a:p>
          <a:p>
            <a:pPr marL="114300" indent="0" algn="just">
              <a:lnSpc>
                <a:spcPct val="150000"/>
              </a:lnSpc>
              <a:buNone/>
            </a:pPr>
            <a:r>
              <a:rPr lang="en-US" sz="2000" dirty="0" smtClean="0"/>
              <a:t>These </a:t>
            </a:r>
            <a:r>
              <a:rPr lang="en-US" sz="2000" dirty="0"/>
              <a:t>materials are organised as courses, and include course planning materials, thematic content and evaluation tools. Accessible to anyone, anytime via the internet, OCW material is free and promises a world in which the desire to learn is fully met by the opportunity to do so. </a:t>
            </a:r>
          </a:p>
          <a:p>
            <a:endParaRPr lang="en-US" sz="20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37</a:t>
            </a:fld>
            <a:endParaRPr lang="en-US"/>
          </a:p>
        </p:txBody>
      </p:sp>
    </p:spTree>
    <p:extLst>
      <p:ext uri="{BB962C8B-B14F-4D97-AF65-F5344CB8AC3E}">
        <p14:creationId xmlns:p14="http://schemas.microsoft.com/office/powerpoint/2010/main" val="573872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Udacity.com</a:t>
            </a:r>
            <a:endParaRPr lang="en-US" dirty="0"/>
          </a:p>
        </p:txBody>
      </p:sp>
      <p:sp>
        <p:nvSpPr>
          <p:cNvPr id="3" name="Content Placeholder 2"/>
          <p:cNvSpPr>
            <a:spLocks noGrp="1"/>
          </p:cNvSpPr>
          <p:nvPr>
            <p:ph idx="1"/>
          </p:nvPr>
        </p:nvSpPr>
        <p:spPr/>
        <p:txBody>
          <a:bodyPr/>
          <a:lstStyle/>
          <a:p>
            <a:pPr marL="114300" indent="0" algn="just">
              <a:lnSpc>
                <a:spcPct val="150000"/>
              </a:lnSpc>
              <a:buNone/>
            </a:pPr>
            <a:r>
              <a:rPr lang="en-US" sz="2000" dirty="0" smtClean="0"/>
              <a:t>This </a:t>
            </a:r>
            <a:r>
              <a:rPr lang="en-US" sz="2000" dirty="0"/>
              <a:t>website makes high-quality education affordable and accessible for all students across the globe and offers free courses in fields of </a:t>
            </a:r>
            <a:r>
              <a:rPr lang="en-US" sz="2000" b="1" dirty="0"/>
              <a:t>Business, Computer Science, Design, Mathematics and Science</a:t>
            </a:r>
            <a:r>
              <a:rPr lang="en-US" sz="2000" dirty="0"/>
              <a:t>. </a:t>
            </a:r>
          </a:p>
          <a:p>
            <a:pPr marL="114300" indent="0" algn="just">
              <a:lnSpc>
                <a:spcPct val="150000"/>
              </a:lnSpc>
              <a:buNone/>
            </a:pPr>
            <a:r>
              <a:rPr lang="en-US" sz="2000" dirty="0"/>
              <a:t>Students signing up with Udacity.com can update their skills by learning about modern technologies and latest innovations with the most up-to-date curriculum.</a:t>
            </a:r>
          </a:p>
          <a:p>
            <a:endParaRPr lang="en-US"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38</a:t>
            </a:fld>
            <a:endParaRPr lang="en-US"/>
          </a:p>
        </p:txBody>
      </p:sp>
    </p:spTree>
    <p:extLst>
      <p:ext uri="{BB962C8B-B14F-4D97-AF65-F5344CB8AC3E}">
        <p14:creationId xmlns:p14="http://schemas.microsoft.com/office/powerpoint/2010/main" val="3776060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Learnstreet.com</a:t>
            </a:r>
            <a:endParaRPr lang="en-US" dirty="0"/>
          </a:p>
        </p:txBody>
      </p:sp>
      <p:sp>
        <p:nvSpPr>
          <p:cNvPr id="3" name="Content Placeholder 2"/>
          <p:cNvSpPr>
            <a:spLocks noGrp="1"/>
          </p:cNvSpPr>
          <p:nvPr>
            <p:ph idx="1"/>
          </p:nvPr>
        </p:nvSpPr>
        <p:spPr/>
        <p:txBody>
          <a:bodyPr>
            <a:normAutofit/>
          </a:bodyPr>
          <a:lstStyle/>
          <a:p>
            <a:pPr marL="114300" indent="0" algn="just">
              <a:lnSpc>
                <a:spcPct val="150000"/>
              </a:lnSpc>
              <a:buNone/>
            </a:pPr>
            <a:r>
              <a:rPr lang="en-US" sz="2000" dirty="0"/>
              <a:t>This relatively new website provides online education for </a:t>
            </a:r>
            <a:r>
              <a:rPr lang="en-US" sz="2000" b="1" dirty="0"/>
              <a:t>computer programmers</a:t>
            </a:r>
            <a:r>
              <a:rPr lang="en-US" sz="2000" dirty="0"/>
              <a:t> by offering beginner level courses for Ruby, Python and JavaScript. Its aim is to enhance professional skills in students needed for employment in the software industry. By accessing interactive, bite-sized lessons, video tutorials and student question-and-answer resources, users can learn and practice their programming skills with a library of Code Garage </a:t>
            </a:r>
            <a:r>
              <a:rPr lang="en-US" sz="2000" dirty="0" smtClean="0"/>
              <a:t>Projects.</a:t>
            </a:r>
            <a:endParaRPr lang="en-US" sz="20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39</a:t>
            </a:fld>
            <a:endParaRPr lang="en-US"/>
          </a:p>
        </p:txBody>
      </p:sp>
    </p:spTree>
    <p:extLst>
      <p:ext uri="{BB962C8B-B14F-4D97-AF65-F5344CB8AC3E}">
        <p14:creationId xmlns:p14="http://schemas.microsoft.com/office/powerpoint/2010/main" val="353916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err="1" smtClean="0"/>
              <a:t>edX</a:t>
            </a:r>
            <a:r>
              <a:rPr lang="en-GB" sz="3200" b="1" dirty="0" smtClean="0"/>
              <a:t>: </a:t>
            </a:r>
            <a:r>
              <a:rPr lang="en-US" sz="3200" dirty="0"/>
              <a:t>Access to </a:t>
            </a:r>
            <a:r>
              <a:rPr lang="en-US" sz="3200" b="1" dirty="0"/>
              <a:t>free</a:t>
            </a:r>
            <a:r>
              <a:rPr lang="en-US" sz="3200" dirty="0"/>
              <a:t> education for </a:t>
            </a:r>
            <a:r>
              <a:rPr lang="en-US" sz="3200" dirty="0" smtClean="0"/>
              <a:t>everyone</a:t>
            </a:r>
            <a:endParaRPr lang="en-GB" sz="3200" dirty="0"/>
          </a:p>
        </p:txBody>
      </p:sp>
      <p:sp>
        <p:nvSpPr>
          <p:cNvPr id="3" name="Content Placeholder 2"/>
          <p:cNvSpPr>
            <a:spLocks noGrp="1"/>
          </p:cNvSpPr>
          <p:nvPr>
            <p:ph idx="1"/>
          </p:nvPr>
        </p:nvSpPr>
        <p:spPr/>
        <p:txBody>
          <a:bodyPr>
            <a:normAutofit/>
          </a:bodyPr>
          <a:lstStyle/>
          <a:p>
            <a:pPr marL="114300" indent="0">
              <a:buNone/>
            </a:pPr>
            <a:r>
              <a:rPr lang="en-GB" sz="2800" b="1" dirty="0" smtClean="0"/>
              <a:t>https://www.edx.org/</a:t>
            </a:r>
          </a:p>
          <a:p>
            <a:pPr marL="0" indent="0">
              <a:buNone/>
            </a:pPr>
            <a:endParaRPr lang="en-GB" sz="2800" dirty="0" smtClean="0"/>
          </a:p>
          <a:p>
            <a:pPr marL="0" indent="0">
              <a:buNone/>
            </a:pPr>
            <a:r>
              <a:rPr lang="en-GB" sz="2800" dirty="0" smtClean="0"/>
              <a:t>Founded by </a:t>
            </a:r>
            <a:r>
              <a:rPr lang="en-GB" sz="2800" b="1" dirty="0"/>
              <a:t>Harvard University </a:t>
            </a:r>
            <a:r>
              <a:rPr lang="en-GB" sz="2800" dirty="0"/>
              <a:t>and </a:t>
            </a:r>
            <a:r>
              <a:rPr lang="en-GB" sz="2800" b="1" dirty="0"/>
              <a:t>MIT</a:t>
            </a:r>
            <a:r>
              <a:rPr lang="en-GB" sz="2800" dirty="0"/>
              <a:t> (Massachusetts Institute of Technology</a:t>
            </a:r>
            <a:r>
              <a:rPr lang="en-GB" sz="2800" dirty="0" smtClean="0"/>
              <a:t>) in 2012, </a:t>
            </a:r>
            <a:r>
              <a:rPr lang="en-GB" sz="2800" b="1" dirty="0" err="1" smtClean="0"/>
              <a:t>edX</a:t>
            </a:r>
            <a:r>
              <a:rPr lang="en-GB" sz="2800" b="1" dirty="0" smtClean="0"/>
              <a:t> </a:t>
            </a:r>
            <a:r>
              <a:rPr lang="en-GB" sz="2800" dirty="0" smtClean="0"/>
              <a:t>is an online </a:t>
            </a:r>
            <a:r>
              <a:rPr lang="en-GB" sz="2800" dirty="0"/>
              <a:t>learning destination, offering high-quality courses from the world’s best universities and institutions to learners everywhere. </a:t>
            </a:r>
            <a:r>
              <a:rPr lang="en-GB" sz="2800" dirty="0" smtClean="0"/>
              <a:t>One can enrol in any course by creating an account on the website.</a:t>
            </a:r>
            <a:endParaRPr lang="en-GB" sz="28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a:t>
            </a:fld>
            <a:endParaRPr lang="en-US"/>
          </a:p>
        </p:txBody>
      </p:sp>
    </p:spTree>
    <p:extLst>
      <p:ext uri="{BB962C8B-B14F-4D97-AF65-F5344CB8AC3E}">
        <p14:creationId xmlns:p14="http://schemas.microsoft.com/office/powerpoint/2010/main" val="3307520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NovoEd.com</a:t>
            </a:r>
            <a:endParaRPr lang="en-US" dirty="0"/>
          </a:p>
        </p:txBody>
      </p:sp>
      <p:sp>
        <p:nvSpPr>
          <p:cNvPr id="3" name="Content Placeholder 2"/>
          <p:cNvSpPr>
            <a:spLocks noGrp="1"/>
          </p:cNvSpPr>
          <p:nvPr>
            <p:ph idx="1"/>
          </p:nvPr>
        </p:nvSpPr>
        <p:spPr/>
        <p:txBody>
          <a:bodyPr/>
          <a:lstStyle/>
          <a:p>
            <a:pPr marL="114300" indent="0" algn="just">
              <a:lnSpc>
                <a:spcPct val="150000"/>
              </a:lnSpc>
              <a:buNone/>
            </a:pPr>
            <a:r>
              <a:rPr lang="en-US" sz="2000" dirty="0"/>
              <a:t>Another website worth checking out is NovoEd where students can take courses from distinguished professors from top educational institutes. By signing up for a NovoEd course, students can collaborate with fellow students from around the world and work on real-world course projects and assignments. </a:t>
            </a:r>
          </a:p>
          <a:p>
            <a:pPr marL="114300" indent="0" algn="just">
              <a:lnSpc>
                <a:spcPct val="150000"/>
              </a:lnSpc>
              <a:buNone/>
            </a:pPr>
            <a:r>
              <a:rPr lang="en-US" sz="2000" dirty="0"/>
              <a:t>The courses are free but students have to finish assignments by given deadlines to achieve the statement of accomplishment from the instructors. </a:t>
            </a:r>
          </a:p>
          <a:p>
            <a:endParaRPr lang="en-US"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40</a:t>
            </a:fld>
            <a:endParaRPr lang="en-US"/>
          </a:p>
        </p:txBody>
      </p:sp>
    </p:spTree>
    <p:extLst>
      <p:ext uri="{BB962C8B-B14F-4D97-AF65-F5344CB8AC3E}">
        <p14:creationId xmlns:p14="http://schemas.microsoft.com/office/powerpoint/2010/main" val="815923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nSpc>
                <a:spcPct val="150000"/>
              </a:lnSpc>
            </a:pPr>
            <a:r>
              <a:rPr lang="en-US" sz="4800" dirty="0"/>
              <a:t>PTCL  Click 2 Learn </a:t>
            </a:r>
          </a:p>
        </p:txBody>
      </p:sp>
      <p:sp>
        <p:nvSpPr>
          <p:cNvPr id="3" name="Content Placeholder 2"/>
          <p:cNvSpPr>
            <a:spLocks noGrp="1"/>
          </p:cNvSpPr>
          <p:nvPr>
            <p:ph idx="1"/>
          </p:nvPr>
        </p:nvSpPr>
        <p:spPr/>
        <p:txBody>
          <a:bodyPr>
            <a:normAutofit/>
          </a:bodyPr>
          <a:lstStyle/>
          <a:p>
            <a:pPr marL="114300" indent="0" algn="just">
              <a:lnSpc>
                <a:spcPct val="150000"/>
              </a:lnSpc>
              <a:buNone/>
            </a:pPr>
            <a:r>
              <a:rPr lang="de-AT" sz="2800" b="1" dirty="0" smtClean="0"/>
              <a:t>http://click2learn.pk</a:t>
            </a:r>
            <a:endParaRPr lang="en-US" sz="2800" b="1" dirty="0" smtClean="0"/>
          </a:p>
          <a:p>
            <a:pPr marL="114300" indent="0" algn="just">
              <a:lnSpc>
                <a:spcPct val="150000"/>
              </a:lnSpc>
              <a:buNone/>
            </a:pPr>
            <a:r>
              <a:rPr lang="en-US" sz="2800" dirty="0" smtClean="0"/>
              <a:t>PTCL  Click 2 Learn </a:t>
            </a:r>
          </a:p>
          <a:p>
            <a:pPr marL="114300" indent="0" algn="just">
              <a:lnSpc>
                <a:spcPct val="150000"/>
              </a:lnSpc>
              <a:buNone/>
            </a:pPr>
            <a:r>
              <a:rPr lang="en-US" sz="2800" dirty="0"/>
              <a:t>Covers All Groups of </a:t>
            </a:r>
            <a:r>
              <a:rPr lang="en-US" sz="2800" b="1" dirty="0"/>
              <a:t>Matric &amp; Intermediate </a:t>
            </a:r>
            <a:r>
              <a:rPr lang="en-US" sz="2800" dirty="0"/>
              <a:t>and offers preparatory resources for </a:t>
            </a:r>
            <a:r>
              <a:rPr lang="en-US" sz="2800" b="1" dirty="0"/>
              <a:t>entry tests </a:t>
            </a:r>
            <a:r>
              <a:rPr lang="en-US" sz="2800" dirty="0"/>
              <a:t>of all leading universities in Pakistan</a:t>
            </a:r>
            <a:r>
              <a:rPr lang="en-US" sz="2800" dirty="0" smtClean="0"/>
              <a:t>.</a:t>
            </a:r>
          </a:p>
          <a:p>
            <a:pPr marL="114300" indent="0" algn="just">
              <a:lnSpc>
                <a:spcPct val="150000"/>
              </a:lnSpc>
              <a:buNone/>
            </a:pPr>
            <a:endParaRPr lang="en-US" sz="2800" dirty="0">
              <a:hlinkClick r:id="rId2"/>
            </a:endParaRPr>
          </a:p>
          <a:p>
            <a:pPr marL="114300" indent="0" algn="just">
              <a:lnSpc>
                <a:spcPct val="150000"/>
              </a:lnSpc>
              <a:buNone/>
            </a:pPr>
            <a:endParaRPr lang="en-US" sz="20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41</a:t>
            </a:fld>
            <a:endParaRPr lang="en-US"/>
          </a:p>
        </p:txBody>
      </p:sp>
    </p:spTree>
    <p:extLst>
      <p:ext uri="{BB962C8B-B14F-4D97-AF65-F5344CB8AC3E}">
        <p14:creationId xmlns:p14="http://schemas.microsoft.com/office/powerpoint/2010/main" val="2853315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learn.punjab.gov.pk</a:t>
            </a:r>
            <a:endParaRPr lang="en-US" dirty="0"/>
          </a:p>
        </p:txBody>
      </p:sp>
      <p:sp>
        <p:nvSpPr>
          <p:cNvPr id="3" name="Content Placeholder 2"/>
          <p:cNvSpPr>
            <a:spLocks noGrp="1"/>
          </p:cNvSpPr>
          <p:nvPr>
            <p:ph idx="1"/>
          </p:nvPr>
        </p:nvSpPr>
        <p:spPr/>
        <p:txBody>
          <a:bodyPr>
            <a:normAutofit/>
          </a:bodyPr>
          <a:lstStyle/>
          <a:p>
            <a:pPr marL="114300" indent="0" algn="just">
              <a:lnSpc>
                <a:spcPct val="150000"/>
              </a:lnSpc>
              <a:buNone/>
            </a:pPr>
            <a:r>
              <a:rPr lang="en-US" sz="2400" dirty="0"/>
              <a:t>eLearn.Punjab is an important component in Punjab's education roadmap. For the first time in Pakistan, </a:t>
            </a:r>
            <a:r>
              <a:rPr lang="en-US" sz="2400" dirty="0" smtClean="0"/>
              <a:t>they </a:t>
            </a:r>
            <a:r>
              <a:rPr lang="en-US" sz="2400" dirty="0"/>
              <a:t>are making </a:t>
            </a:r>
            <a:r>
              <a:rPr lang="en-US" sz="2400" dirty="0" smtClean="0"/>
              <a:t>the </a:t>
            </a:r>
            <a:r>
              <a:rPr lang="en-US" sz="2400" b="1" dirty="0" smtClean="0"/>
              <a:t>textbooks </a:t>
            </a:r>
            <a:r>
              <a:rPr lang="en-US" sz="2400" b="1" dirty="0"/>
              <a:t>freely available </a:t>
            </a:r>
            <a:r>
              <a:rPr lang="en-US" sz="2400" b="1" dirty="0" smtClean="0"/>
              <a:t>online from class VI to X</a:t>
            </a:r>
            <a:r>
              <a:rPr lang="en-US" sz="2400" dirty="0" smtClean="0"/>
              <a:t>, </a:t>
            </a:r>
            <a:r>
              <a:rPr lang="en-US" sz="2400" dirty="0"/>
              <a:t>augmented with a lot of supplementary material. </a:t>
            </a:r>
            <a:r>
              <a:rPr lang="en-US" sz="2400" dirty="0" smtClean="0"/>
              <a:t>They have </a:t>
            </a:r>
            <a:r>
              <a:rPr lang="en-US" sz="2400" dirty="0"/>
              <a:t>made this platform to also crowdsource content from </a:t>
            </a:r>
            <a:r>
              <a:rPr lang="en-US" sz="2400" dirty="0" smtClean="0"/>
              <a:t>their users</a:t>
            </a:r>
            <a:r>
              <a:rPr lang="en-US" sz="2400" dirty="0"/>
              <a:t>, which will make textbooks richer and enhance the overall learning experience.</a:t>
            </a:r>
          </a:p>
        </p:txBody>
      </p:sp>
      <p:sp>
        <p:nvSpPr>
          <p:cNvPr id="4" name="Slide Number Placeholder 3"/>
          <p:cNvSpPr>
            <a:spLocks noGrp="1"/>
          </p:cNvSpPr>
          <p:nvPr>
            <p:ph type="sldNum" sz="quarter" idx="12"/>
          </p:nvPr>
        </p:nvSpPr>
        <p:spPr/>
        <p:txBody>
          <a:bodyPr/>
          <a:lstStyle/>
          <a:p>
            <a:fld id="{BFB15D9F-309C-4888-84E4-471E3AEFDCA8}" type="slidenum">
              <a:rPr lang="en-US" smtClean="0"/>
              <a:pPr/>
              <a:t>42</a:t>
            </a:fld>
            <a:endParaRPr lang="en-US"/>
          </a:p>
        </p:txBody>
      </p:sp>
    </p:spTree>
    <p:extLst>
      <p:ext uri="{BB962C8B-B14F-4D97-AF65-F5344CB8AC3E}">
        <p14:creationId xmlns:p14="http://schemas.microsoft.com/office/powerpoint/2010/main" val="3697238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turtlediary.com</a:t>
            </a:r>
            <a:endParaRPr lang="en-US" dirty="0"/>
          </a:p>
        </p:txBody>
      </p:sp>
      <p:sp>
        <p:nvSpPr>
          <p:cNvPr id="3" name="Content Placeholder 2"/>
          <p:cNvSpPr>
            <a:spLocks noGrp="1"/>
          </p:cNvSpPr>
          <p:nvPr>
            <p:ph idx="1"/>
          </p:nvPr>
        </p:nvSpPr>
        <p:spPr/>
        <p:txBody>
          <a:bodyPr>
            <a:normAutofit/>
          </a:bodyPr>
          <a:lstStyle/>
          <a:p>
            <a:r>
              <a:rPr lang="de-AT" sz="2800" b="1" dirty="0" smtClean="0"/>
              <a:t>Pre KG to Class V</a:t>
            </a:r>
          </a:p>
          <a:p>
            <a:r>
              <a:rPr lang="de-AT" sz="2800" dirty="0" smtClean="0"/>
              <a:t>Maths, English, Science, History </a:t>
            </a:r>
          </a:p>
          <a:p>
            <a:r>
              <a:rPr lang="de-AT" sz="2800" dirty="0" smtClean="0"/>
              <a:t>Lessons in the form of games</a:t>
            </a:r>
          </a:p>
          <a:p>
            <a:r>
              <a:rPr lang="de-AT" sz="2800" i="1" dirty="0" smtClean="0"/>
              <a:t>Solar system video in class I</a:t>
            </a:r>
            <a:endParaRPr lang="en-US" sz="2800" i="1"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43</a:t>
            </a:fld>
            <a:endParaRPr lang="en-US"/>
          </a:p>
        </p:txBody>
      </p:sp>
    </p:spTree>
    <p:extLst>
      <p:ext uri="{BB962C8B-B14F-4D97-AF65-F5344CB8AC3E}">
        <p14:creationId xmlns:p14="http://schemas.microsoft.com/office/powerpoint/2010/main" val="2379099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 PhD within Pakistan</a:t>
            </a:r>
            <a:endParaRPr lang="en-US" dirty="0"/>
          </a:p>
        </p:txBody>
      </p:sp>
      <p:sp>
        <p:nvSpPr>
          <p:cNvPr id="3" name="Content Placeholder 2"/>
          <p:cNvSpPr>
            <a:spLocks noGrp="1"/>
          </p:cNvSpPr>
          <p:nvPr>
            <p:ph idx="1"/>
          </p:nvPr>
        </p:nvSpPr>
        <p:spPr/>
        <p:txBody>
          <a:bodyPr>
            <a:normAutofit/>
          </a:bodyPr>
          <a:lstStyle/>
          <a:p>
            <a:r>
              <a:rPr lang="de-AT" dirty="0" smtClean="0"/>
              <a:t>Free for students of interior Sindh within Pakistan</a:t>
            </a:r>
          </a:p>
          <a:p>
            <a:r>
              <a:rPr lang="de-AT" dirty="0" smtClean="0"/>
              <a:t> NTS/Local GRE required (GRE General for MS  and GRE Subject for PhD)</a:t>
            </a:r>
          </a:p>
          <a:p>
            <a:r>
              <a:rPr lang="de-AT" dirty="0" smtClean="0"/>
              <a:t>Free Laptops</a:t>
            </a:r>
          </a:p>
          <a:p>
            <a:pPr marL="114300" indent="0">
              <a:buNone/>
            </a:pPr>
            <a:endParaRPr lang="de-AT" dirty="0" smtClean="0"/>
          </a:p>
          <a:p>
            <a:r>
              <a:rPr lang="de-AT" dirty="0" smtClean="0">
                <a:hlinkClick r:id="rId2"/>
              </a:rPr>
              <a:t>www.hec.gov.pk</a:t>
            </a:r>
            <a:r>
              <a:rPr lang="de-AT" dirty="0" smtClean="0"/>
              <a:t> </a:t>
            </a:r>
          </a:p>
          <a:p>
            <a:r>
              <a:rPr lang="de-AT" dirty="0" smtClean="0"/>
              <a:t>HEC </a:t>
            </a:r>
            <a:r>
              <a:rPr lang="en-US" dirty="0" smtClean="0"/>
              <a:t>Indigenous</a:t>
            </a:r>
            <a:r>
              <a:rPr lang="de-AT" dirty="0" smtClean="0"/>
              <a:t> Scholarship</a:t>
            </a:r>
          </a:p>
          <a:p>
            <a:r>
              <a:rPr lang="de-AT" smtClean="0"/>
              <a:t>Universities </a:t>
            </a:r>
            <a:r>
              <a:rPr lang="de-AT" dirty="0" smtClean="0"/>
              <a:t>own scholarships</a:t>
            </a:r>
          </a:p>
          <a:p>
            <a:endParaRPr lang="de-AT" dirty="0"/>
          </a:p>
          <a:p>
            <a:r>
              <a:rPr lang="de-AT" dirty="0"/>
              <a:t>Brain Drain??</a:t>
            </a:r>
          </a:p>
          <a:p>
            <a:r>
              <a:rPr lang="de-AT" dirty="0"/>
              <a:t> </a:t>
            </a:r>
          </a:p>
          <a:p>
            <a:endParaRPr lang="de-AT" dirty="0" smtClean="0"/>
          </a:p>
        </p:txBody>
      </p:sp>
      <p:sp>
        <p:nvSpPr>
          <p:cNvPr id="4" name="Slide Number Placeholder 3"/>
          <p:cNvSpPr>
            <a:spLocks noGrp="1"/>
          </p:cNvSpPr>
          <p:nvPr>
            <p:ph type="sldNum" sz="quarter" idx="12"/>
          </p:nvPr>
        </p:nvSpPr>
        <p:spPr/>
        <p:txBody>
          <a:bodyPr/>
          <a:lstStyle/>
          <a:p>
            <a:fld id="{BFB15D9F-309C-4888-84E4-471E3AEFDCA8}" type="slidenum">
              <a:rPr lang="en-US" smtClean="0"/>
              <a:pPr/>
              <a:t>44</a:t>
            </a:fld>
            <a:endParaRPr lang="en-US"/>
          </a:p>
        </p:txBody>
      </p:sp>
    </p:spTree>
    <p:extLst>
      <p:ext uri="{BB962C8B-B14F-4D97-AF65-F5344CB8AC3E}">
        <p14:creationId xmlns:p14="http://schemas.microsoft.com/office/powerpoint/2010/main" val="3871402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 PhD  Abroad</a:t>
            </a:r>
            <a:endParaRPr lang="en-US" dirty="0"/>
          </a:p>
        </p:txBody>
      </p:sp>
      <p:sp>
        <p:nvSpPr>
          <p:cNvPr id="3" name="Content Placeholder 2"/>
          <p:cNvSpPr>
            <a:spLocks noGrp="1"/>
          </p:cNvSpPr>
          <p:nvPr>
            <p:ph idx="1"/>
          </p:nvPr>
        </p:nvSpPr>
        <p:spPr/>
        <p:txBody>
          <a:bodyPr>
            <a:normAutofit lnSpcReduction="10000"/>
          </a:bodyPr>
          <a:lstStyle/>
          <a:p>
            <a:r>
              <a:rPr lang="de-AT" dirty="0" smtClean="0"/>
              <a:t>For foreign: </a:t>
            </a:r>
            <a:r>
              <a:rPr lang="de-AT" i="1" dirty="0" smtClean="0"/>
              <a:t>just Google it </a:t>
            </a:r>
            <a:r>
              <a:rPr lang="de-AT" i="1" dirty="0" smtClean="0">
                <a:sym typeface="Wingdings" panose="05000000000000000000" pitchFamily="2" charset="2"/>
              </a:rPr>
              <a:t></a:t>
            </a:r>
            <a:r>
              <a:rPr lang="de-AT" dirty="0" smtClean="0"/>
              <a:t> </a:t>
            </a:r>
          </a:p>
          <a:p>
            <a:r>
              <a:rPr lang="de-AT" dirty="0" smtClean="0">
                <a:hlinkClick r:id="rId2"/>
              </a:rPr>
              <a:t>www.oaed.at</a:t>
            </a:r>
            <a:r>
              <a:rPr lang="de-AT" dirty="0" smtClean="0"/>
              <a:t> for Austria</a:t>
            </a:r>
          </a:p>
          <a:p>
            <a:r>
              <a:rPr lang="en-US" dirty="0">
                <a:hlinkClick r:id="rId3"/>
              </a:rPr>
              <a:t>https://www.daad.org</a:t>
            </a:r>
            <a:r>
              <a:rPr lang="en-US" dirty="0" smtClean="0">
                <a:hlinkClick r:id="rId3"/>
              </a:rPr>
              <a:t>/</a:t>
            </a:r>
            <a:r>
              <a:rPr lang="en-US" dirty="0" smtClean="0"/>
              <a:t> for Germany</a:t>
            </a:r>
          </a:p>
          <a:p>
            <a:r>
              <a:rPr lang="en-US" dirty="0">
                <a:hlinkClick r:id="rId4"/>
              </a:rPr>
              <a:t>https://studyinsweden.se</a:t>
            </a:r>
            <a:r>
              <a:rPr lang="en-US" dirty="0" smtClean="0">
                <a:hlinkClick r:id="rId4"/>
              </a:rPr>
              <a:t>/</a:t>
            </a:r>
            <a:r>
              <a:rPr lang="en-US" dirty="0" smtClean="0"/>
              <a:t> for Sweden</a:t>
            </a:r>
          </a:p>
          <a:p>
            <a:r>
              <a:rPr lang="en-US" dirty="0">
                <a:hlinkClick r:id="rId5"/>
              </a:rPr>
              <a:t>http://www.usefpakistan.org</a:t>
            </a:r>
            <a:r>
              <a:rPr lang="en-US" dirty="0" smtClean="0">
                <a:hlinkClick r:id="rId5"/>
              </a:rPr>
              <a:t>/</a:t>
            </a:r>
            <a:r>
              <a:rPr lang="en-US" dirty="0" smtClean="0"/>
              <a:t> </a:t>
            </a:r>
            <a:r>
              <a:rPr lang="en-US" b="1" dirty="0" smtClean="0"/>
              <a:t>USA</a:t>
            </a:r>
            <a:r>
              <a:rPr lang="en-US" dirty="0" smtClean="0"/>
              <a:t> Fulbright Scholarship</a:t>
            </a:r>
          </a:p>
          <a:p>
            <a:r>
              <a:rPr lang="en-US" dirty="0" smtClean="0">
                <a:hlinkClick r:id="rId6"/>
              </a:rPr>
              <a:t>http</a:t>
            </a:r>
            <a:r>
              <a:rPr lang="en-US" dirty="0">
                <a:hlinkClick r:id="rId6"/>
              </a:rPr>
              <a:t>://en.csc.edu.cn</a:t>
            </a:r>
            <a:r>
              <a:rPr lang="en-US" dirty="0" smtClean="0">
                <a:hlinkClick r:id="rId6"/>
              </a:rPr>
              <a:t>/</a:t>
            </a:r>
            <a:r>
              <a:rPr lang="en-US" dirty="0"/>
              <a:t>  and </a:t>
            </a:r>
            <a:r>
              <a:rPr lang="en-US" dirty="0">
                <a:hlinkClick r:id="rId7"/>
              </a:rPr>
              <a:t>http://</a:t>
            </a:r>
            <a:r>
              <a:rPr lang="en-US" dirty="0" smtClean="0">
                <a:hlinkClick r:id="rId7"/>
              </a:rPr>
              <a:t>laihua.csc.edu.cn</a:t>
            </a:r>
            <a:r>
              <a:rPr lang="en-US" dirty="0" smtClean="0"/>
              <a:t>  or </a:t>
            </a:r>
            <a:r>
              <a:rPr lang="en-US" dirty="0" smtClean="0">
                <a:hlinkClick r:id="rId8"/>
              </a:rPr>
              <a:t>http</a:t>
            </a:r>
            <a:r>
              <a:rPr lang="en-US" dirty="0">
                <a:hlinkClick r:id="rId8"/>
              </a:rPr>
              <a:t>://</a:t>
            </a:r>
            <a:r>
              <a:rPr lang="en-US" dirty="0" smtClean="0">
                <a:hlinkClick r:id="rId8"/>
              </a:rPr>
              <a:t>www.csc.edu.cn/studyinchina/scholarshipen.aspx</a:t>
            </a:r>
            <a:r>
              <a:rPr lang="en-US" dirty="0" smtClean="0"/>
              <a:t> </a:t>
            </a:r>
            <a:endParaRPr lang="en-US" dirty="0"/>
          </a:p>
          <a:p>
            <a:pPr marL="114300" indent="0">
              <a:buNone/>
            </a:pPr>
            <a:r>
              <a:rPr lang="en-US" dirty="0" smtClean="0"/>
              <a:t>    For </a:t>
            </a:r>
            <a:r>
              <a:rPr lang="en-US" b="1" dirty="0" smtClean="0"/>
              <a:t>Chinese </a:t>
            </a:r>
            <a:r>
              <a:rPr lang="en-US" dirty="0" smtClean="0"/>
              <a:t>Government Scholarships</a:t>
            </a:r>
          </a:p>
          <a:p>
            <a:pPr marL="114300" indent="0">
              <a:buNone/>
            </a:pPr>
            <a:endParaRPr lang="en-US" dirty="0" smtClean="0"/>
          </a:p>
          <a:p>
            <a:r>
              <a:rPr lang="de-AT" dirty="0" smtClean="0"/>
              <a:t>Foreign Universities also annouce </a:t>
            </a:r>
            <a:r>
              <a:rPr lang="de-AT" dirty="0"/>
              <a:t>scholarships on their own websites</a:t>
            </a:r>
            <a:endParaRPr lang="de-AT" dirty="0" smtClean="0"/>
          </a:p>
          <a:p>
            <a:r>
              <a:rPr lang="de-AT" dirty="0" smtClean="0"/>
              <a:t>Good Research Proposal + </a:t>
            </a:r>
            <a:r>
              <a:rPr lang="en-US" dirty="0" smtClean="0"/>
              <a:t>Acceptance </a:t>
            </a:r>
            <a:r>
              <a:rPr lang="en-US" dirty="0"/>
              <a:t>letter from </a:t>
            </a:r>
            <a:r>
              <a:rPr lang="en-US" dirty="0" smtClean="0"/>
              <a:t>Foreign Professor/Supervisor </a:t>
            </a:r>
            <a:endParaRPr lang="en-US"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45</a:t>
            </a:fld>
            <a:endParaRPr lang="en-US"/>
          </a:p>
        </p:txBody>
      </p:sp>
    </p:spTree>
    <p:extLst>
      <p:ext uri="{BB962C8B-B14F-4D97-AF65-F5344CB8AC3E}">
        <p14:creationId xmlns:p14="http://schemas.microsoft.com/office/powerpoint/2010/main" val="760659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Research Proposal / Dissertation</a:t>
            </a:r>
            <a:endParaRPr lang="en-US" sz="3200" dirty="0"/>
          </a:p>
        </p:txBody>
      </p:sp>
      <p:sp>
        <p:nvSpPr>
          <p:cNvPr id="3" name="Content Placeholder 2"/>
          <p:cNvSpPr>
            <a:spLocks noGrp="1"/>
          </p:cNvSpPr>
          <p:nvPr>
            <p:ph idx="1"/>
          </p:nvPr>
        </p:nvSpPr>
        <p:spPr/>
        <p:txBody>
          <a:bodyPr/>
          <a:lstStyle/>
          <a:p>
            <a:r>
              <a:rPr lang="en-US" dirty="0"/>
              <a:t>How to write a research </a:t>
            </a:r>
            <a:r>
              <a:rPr lang="en-US" dirty="0" smtClean="0"/>
              <a:t>proposal </a:t>
            </a:r>
            <a:r>
              <a:rPr lang="en-US" dirty="0">
                <a:hlinkClick r:id="rId2"/>
              </a:rPr>
              <a:t>http://</a:t>
            </a:r>
            <a:r>
              <a:rPr lang="en-US" dirty="0" smtClean="0">
                <a:hlinkClick r:id="rId2"/>
              </a:rPr>
              <a:t>www.youtube.com/watch?v=viZk6gMaGAM&amp;feature=related</a:t>
            </a:r>
            <a:r>
              <a:rPr lang="en-US" dirty="0" smtClean="0"/>
              <a:t> </a:t>
            </a:r>
          </a:p>
          <a:p>
            <a:endParaRPr lang="de-AT" dirty="0"/>
          </a:p>
          <a:p>
            <a:r>
              <a:rPr lang="en-US" dirty="0"/>
              <a:t>How to write </a:t>
            </a:r>
            <a:r>
              <a:rPr lang="en-US" dirty="0" smtClean="0"/>
              <a:t>a dissertation </a:t>
            </a:r>
            <a:r>
              <a:rPr lang="en-US" dirty="0">
                <a:hlinkClick r:id="rId3"/>
              </a:rPr>
              <a:t>http://</a:t>
            </a:r>
            <a:r>
              <a:rPr lang="en-US" dirty="0" smtClean="0">
                <a:hlinkClick r:id="rId3"/>
              </a:rPr>
              <a:t>www.youtube.com/watch?v=FW9fxl9XX0M</a:t>
            </a:r>
            <a:r>
              <a:rPr lang="en-US" dirty="0" smtClean="0"/>
              <a:t> </a:t>
            </a:r>
            <a:endParaRPr lang="en-US"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46</a:t>
            </a:fld>
            <a:endParaRPr lang="en-US"/>
          </a:p>
        </p:txBody>
      </p:sp>
    </p:spTree>
    <p:extLst>
      <p:ext uri="{BB962C8B-B14F-4D97-AF65-F5344CB8AC3E}">
        <p14:creationId xmlns:p14="http://schemas.microsoft.com/office/powerpoint/2010/main" val="2504632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For Intermediate </a:t>
            </a:r>
            <a:r>
              <a:rPr lang="de-AT" dirty="0" smtClean="0"/>
              <a:t>Students</a:t>
            </a:r>
            <a:endParaRPr lang="en-US" dirty="0"/>
          </a:p>
        </p:txBody>
      </p:sp>
      <p:sp>
        <p:nvSpPr>
          <p:cNvPr id="3" name="Content Placeholder 2"/>
          <p:cNvSpPr>
            <a:spLocks noGrp="1"/>
          </p:cNvSpPr>
          <p:nvPr>
            <p:ph idx="1"/>
          </p:nvPr>
        </p:nvSpPr>
        <p:spPr/>
        <p:txBody>
          <a:bodyPr/>
          <a:lstStyle/>
          <a:p>
            <a:endParaRPr lang="de-AT" dirty="0" smtClean="0"/>
          </a:p>
          <a:p>
            <a:r>
              <a:rPr lang="de-AT" dirty="0" smtClean="0"/>
              <a:t>Prime Minsiter‘s  National ICT Scholarship Program                  .................            </a:t>
            </a:r>
          </a:p>
          <a:p>
            <a:r>
              <a:rPr lang="de-AT" sz="2400" dirty="0" smtClean="0">
                <a:hlinkClick r:id="rId2"/>
              </a:rPr>
              <a:t>www.ictrdf.org.pk</a:t>
            </a:r>
            <a:endParaRPr lang="de-AT" sz="2400" dirty="0" smtClean="0"/>
          </a:p>
          <a:p>
            <a:endParaRPr lang="de-AT" sz="2400" dirty="0"/>
          </a:p>
          <a:p>
            <a:r>
              <a:rPr lang="de-AT" sz="2400" dirty="0" smtClean="0"/>
              <a:t>IBA Sukkur</a:t>
            </a:r>
          </a:p>
          <a:p>
            <a:r>
              <a:rPr lang="de-AT" sz="2400" dirty="0" smtClean="0">
                <a:hlinkClick r:id="rId3"/>
              </a:rPr>
              <a:t>www.iba-suk.edu.pk</a:t>
            </a:r>
            <a:endParaRPr lang="de-AT" sz="2400" dirty="0" smtClean="0"/>
          </a:p>
          <a:p>
            <a:endParaRPr lang="de-AT" sz="2400" dirty="0"/>
          </a:p>
          <a:p>
            <a:r>
              <a:rPr lang="de-AT" sz="2400" dirty="0" smtClean="0"/>
              <a:t>IBA Karachi: </a:t>
            </a:r>
            <a:r>
              <a:rPr lang="en-US" sz="2400" dirty="0"/>
              <a:t>Sindh Foundation </a:t>
            </a:r>
            <a:r>
              <a:rPr lang="en-US" sz="2400" dirty="0" smtClean="0"/>
              <a:t>Program</a:t>
            </a:r>
          </a:p>
          <a:p>
            <a:r>
              <a:rPr lang="de-AT" sz="2400" dirty="0">
                <a:hlinkClick r:id="rId4"/>
              </a:rPr>
              <a:t>http://sfp.iba.edu.pk</a:t>
            </a:r>
            <a:r>
              <a:rPr lang="de-AT" sz="2400" dirty="0" smtClean="0">
                <a:hlinkClick r:id="rId4"/>
              </a:rPr>
              <a:t>/</a:t>
            </a:r>
            <a:endParaRPr lang="de-AT" sz="2400" dirty="0" smtClean="0"/>
          </a:p>
          <a:p>
            <a:endParaRPr lang="de-AT" sz="2400" dirty="0" smtClean="0"/>
          </a:p>
          <a:p>
            <a:endParaRPr lang="de-AT" sz="2400" dirty="0" smtClean="0"/>
          </a:p>
          <a:p>
            <a:endParaRPr lang="en-US" sz="24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47</a:t>
            </a:fld>
            <a:endParaRPr lang="en-US"/>
          </a:p>
        </p:txBody>
      </p:sp>
    </p:spTree>
    <p:extLst>
      <p:ext uri="{BB962C8B-B14F-4D97-AF65-F5344CB8AC3E}">
        <p14:creationId xmlns:p14="http://schemas.microsoft.com/office/powerpoint/2010/main" val="2139431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Tips</a:t>
            </a:r>
            <a:endParaRPr lang="en-US" dirty="0"/>
          </a:p>
        </p:txBody>
      </p:sp>
      <p:sp>
        <p:nvSpPr>
          <p:cNvPr id="3" name="Content Placeholder 2"/>
          <p:cNvSpPr>
            <a:spLocks noGrp="1"/>
          </p:cNvSpPr>
          <p:nvPr>
            <p:ph idx="1"/>
          </p:nvPr>
        </p:nvSpPr>
        <p:spPr/>
        <p:txBody>
          <a:bodyPr>
            <a:normAutofit fontScale="92500" lnSpcReduction="20000"/>
          </a:bodyPr>
          <a:lstStyle/>
          <a:p>
            <a:pPr indent="-342900" algn="just">
              <a:lnSpc>
                <a:spcPct val="150000"/>
              </a:lnSpc>
            </a:pPr>
            <a:r>
              <a:rPr lang="de-AT" sz="2000" dirty="0" smtClean="0"/>
              <a:t>IELTS </a:t>
            </a:r>
            <a:r>
              <a:rPr lang="de-AT" sz="800" dirty="0" smtClean="0"/>
              <a:t>(</a:t>
            </a:r>
            <a:r>
              <a:rPr lang="en-US" sz="800" dirty="0"/>
              <a:t>International English Language Testing </a:t>
            </a:r>
            <a:r>
              <a:rPr lang="en-US" sz="800" dirty="0" smtClean="0"/>
              <a:t>System, Jointly </a:t>
            </a:r>
            <a:r>
              <a:rPr lang="en-US" sz="800" dirty="0"/>
              <a:t>administered by the British Council, University of </a:t>
            </a:r>
            <a:r>
              <a:rPr lang="en-US" sz="800" dirty="0" smtClean="0"/>
              <a:t>Cambridge, UK)</a:t>
            </a:r>
            <a:endParaRPr lang="de-AT" sz="800" dirty="0" smtClean="0"/>
          </a:p>
          <a:p>
            <a:pPr indent="-342900" algn="just">
              <a:lnSpc>
                <a:spcPct val="150000"/>
              </a:lnSpc>
            </a:pPr>
            <a:r>
              <a:rPr lang="de-AT" sz="2000" dirty="0" smtClean="0"/>
              <a:t>TOEFL </a:t>
            </a:r>
            <a:r>
              <a:rPr lang="de-AT" sz="800" dirty="0" smtClean="0"/>
              <a:t>(</a:t>
            </a:r>
            <a:r>
              <a:rPr lang="en-US" sz="800" dirty="0"/>
              <a:t>Test Of English as a Foreign Language, administered by US-based </a:t>
            </a:r>
            <a:r>
              <a:rPr lang="en-US" sz="800" dirty="0" smtClean="0"/>
              <a:t>organization </a:t>
            </a:r>
            <a:r>
              <a:rPr lang="en-US" sz="800" dirty="0"/>
              <a:t>the Education Testing Service</a:t>
            </a:r>
            <a:r>
              <a:rPr lang="de-AT" sz="800" dirty="0" smtClean="0"/>
              <a:t>)</a:t>
            </a:r>
          </a:p>
          <a:p>
            <a:pPr indent="-342900" algn="just">
              <a:lnSpc>
                <a:spcPct val="150000"/>
              </a:lnSpc>
            </a:pPr>
            <a:r>
              <a:rPr lang="de-AT" sz="2000" dirty="0"/>
              <a:t>GRE </a:t>
            </a:r>
            <a:r>
              <a:rPr lang="de-AT" sz="800" dirty="0"/>
              <a:t>(Graduate Record Examination)</a:t>
            </a:r>
            <a:endParaRPr lang="de-AT" sz="800" dirty="0" smtClean="0"/>
          </a:p>
          <a:p>
            <a:pPr indent="-342900" algn="just">
              <a:lnSpc>
                <a:spcPct val="150000"/>
              </a:lnSpc>
            </a:pPr>
            <a:r>
              <a:rPr lang="de-AT" sz="2000" dirty="0" smtClean="0"/>
              <a:t>Books (your personal library)</a:t>
            </a:r>
          </a:p>
          <a:p>
            <a:pPr indent="-342900" algn="just">
              <a:lnSpc>
                <a:spcPct val="150000"/>
              </a:lnSpc>
            </a:pPr>
            <a:r>
              <a:rPr lang="de-AT" sz="2000" dirty="0" smtClean="0"/>
              <a:t>English (Communication skills+Confidence)</a:t>
            </a:r>
          </a:p>
          <a:p>
            <a:pPr indent="-342900" algn="just">
              <a:lnSpc>
                <a:spcPct val="150000"/>
              </a:lnSpc>
            </a:pPr>
            <a:r>
              <a:rPr lang="de-AT" sz="2000" dirty="0" smtClean="0"/>
              <a:t>General Knowledge</a:t>
            </a:r>
          </a:p>
          <a:p>
            <a:pPr indent="-342900" algn="just">
              <a:lnSpc>
                <a:spcPct val="150000"/>
              </a:lnSpc>
            </a:pPr>
            <a:r>
              <a:rPr lang="de-AT" sz="2000" dirty="0" smtClean="0"/>
              <a:t>Current Affairs</a:t>
            </a:r>
          </a:p>
          <a:p>
            <a:pPr indent="-342900" algn="just">
              <a:lnSpc>
                <a:spcPct val="150000"/>
              </a:lnSpc>
            </a:pPr>
            <a:r>
              <a:rPr lang="de-AT" sz="2000" dirty="0" smtClean="0"/>
              <a:t>dawn.com</a:t>
            </a:r>
          </a:p>
          <a:p>
            <a:pPr indent="-342900" algn="just">
              <a:lnSpc>
                <a:spcPct val="150000"/>
              </a:lnSpc>
            </a:pPr>
            <a:r>
              <a:rPr lang="de-AT" sz="2000" dirty="0"/>
              <a:t>CV </a:t>
            </a:r>
            <a:r>
              <a:rPr lang="de-AT" sz="800" dirty="0"/>
              <a:t>(Curriculum Vitae)</a:t>
            </a:r>
            <a:r>
              <a:rPr lang="de-AT" sz="2000" dirty="0"/>
              <a:t>/</a:t>
            </a:r>
            <a:r>
              <a:rPr lang="de-AT" sz="2000" dirty="0" smtClean="0"/>
              <a:t>Resume</a:t>
            </a:r>
          </a:p>
          <a:p>
            <a:pPr indent="-342900" algn="just">
              <a:lnSpc>
                <a:spcPct val="150000"/>
              </a:lnSpc>
            </a:pPr>
            <a:r>
              <a:rPr lang="de-AT" sz="3500" i="1" dirty="0" smtClean="0"/>
              <a:t>Just Google it</a:t>
            </a:r>
            <a:endParaRPr lang="de-AT" sz="3500" i="1" dirty="0"/>
          </a:p>
          <a:p>
            <a:pPr marL="0" indent="0" algn="just">
              <a:lnSpc>
                <a:spcPct val="150000"/>
              </a:lnSpc>
              <a:buNone/>
            </a:pPr>
            <a:endParaRPr lang="de-AT" sz="2000" dirty="0" smtClean="0"/>
          </a:p>
          <a:p>
            <a:pPr indent="-342900" algn="just">
              <a:lnSpc>
                <a:spcPct val="150000"/>
              </a:lnSpc>
            </a:pPr>
            <a:endParaRPr lang="de-AT" sz="2000" dirty="0" smtClean="0"/>
          </a:p>
          <a:p>
            <a:pPr marL="0" indent="0" algn="just">
              <a:lnSpc>
                <a:spcPct val="150000"/>
              </a:lnSpc>
              <a:buNone/>
            </a:pPr>
            <a:endParaRPr lang="en-US" sz="20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48</a:t>
            </a:fld>
            <a:endParaRPr lang="en-US"/>
          </a:p>
        </p:txBody>
      </p:sp>
    </p:spTree>
    <p:extLst>
      <p:ext uri="{BB962C8B-B14F-4D97-AF65-F5344CB8AC3E}">
        <p14:creationId xmlns:p14="http://schemas.microsoft.com/office/powerpoint/2010/main" val="2196412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de-AT" dirty="0" smtClean="0"/>
          </a:p>
          <a:p>
            <a:r>
              <a:rPr lang="de-AT" dirty="0" smtClean="0"/>
              <a:t>USMLE </a:t>
            </a:r>
            <a:r>
              <a:rPr lang="de-AT" sz="1200" dirty="0" smtClean="0"/>
              <a:t>(United States Medical Licensing </a:t>
            </a:r>
            <a:r>
              <a:rPr lang="en-US" sz="1200" dirty="0" smtClean="0"/>
              <a:t>Examination</a:t>
            </a:r>
            <a:r>
              <a:rPr lang="de-AT" sz="1200" dirty="0" smtClean="0"/>
              <a:t>)</a:t>
            </a:r>
          </a:p>
          <a:p>
            <a:r>
              <a:rPr lang="de-AT" dirty="0" smtClean="0"/>
              <a:t>GMAT </a:t>
            </a:r>
            <a:r>
              <a:rPr lang="de-AT" sz="1200" dirty="0" smtClean="0"/>
              <a:t>(Graduate Management Admission Test)</a:t>
            </a:r>
          </a:p>
          <a:p>
            <a:r>
              <a:rPr lang="de-AT" dirty="0" smtClean="0"/>
              <a:t>ECAT </a:t>
            </a:r>
            <a:r>
              <a:rPr lang="de-AT" sz="1200" dirty="0" smtClean="0"/>
              <a:t>(Engineering College </a:t>
            </a:r>
            <a:r>
              <a:rPr lang="de-AT" sz="1200" dirty="0"/>
              <a:t>Admission Test</a:t>
            </a:r>
            <a:r>
              <a:rPr lang="de-AT" sz="1200" dirty="0" smtClean="0"/>
              <a:t>)</a:t>
            </a:r>
          </a:p>
          <a:p>
            <a:r>
              <a:rPr lang="de-AT" dirty="0" smtClean="0"/>
              <a:t>MCAT </a:t>
            </a:r>
            <a:r>
              <a:rPr lang="de-AT" sz="1200" dirty="0" smtClean="0"/>
              <a:t>(Medical College </a:t>
            </a:r>
            <a:r>
              <a:rPr lang="de-AT" sz="1200" dirty="0"/>
              <a:t>Admission Test</a:t>
            </a:r>
            <a:r>
              <a:rPr lang="de-AT" sz="1200" dirty="0" smtClean="0"/>
              <a:t>)</a:t>
            </a:r>
          </a:p>
          <a:p>
            <a:r>
              <a:rPr lang="de-AT" dirty="0" smtClean="0"/>
              <a:t>SAT </a:t>
            </a:r>
            <a:r>
              <a:rPr lang="de-AT" sz="1200" dirty="0" smtClean="0"/>
              <a:t>(Scholastic Aptitude/Assesment Test)</a:t>
            </a:r>
            <a:endParaRPr lang="en-US" sz="12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49</a:t>
            </a:fld>
            <a:endParaRPr lang="en-US"/>
          </a:p>
        </p:txBody>
      </p:sp>
    </p:spTree>
    <p:extLst>
      <p:ext uri="{BB962C8B-B14F-4D97-AF65-F5344CB8AC3E}">
        <p14:creationId xmlns:p14="http://schemas.microsoft.com/office/powerpoint/2010/main" val="251195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513" b="5215"/>
          <a:stretch/>
        </p:blipFill>
        <p:spPr>
          <a:xfrm>
            <a:off x="0" y="0"/>
            <a:ext cx="9165717" cy="6858000"/>
          </a:xfrm>
        </p:spPr>
      </p:pic>
      <p:sp>
        <p:nvSpPr>
          <p:cNvPr id="2" name="Slide Number Placeholder 1"/>
          <p:cNvSpPr>
            <a:spLocks noGrp="1"/>
          </p:cNvSpPr>
          <p:nvPr>
            <p:ph type="sldNum" sz="quarter" idx="12"/>
          </p:nvPr>
        </p:nvSpPr>
        <p:spPr/>
        <p:txBody>
          <a:bodyPr/>
          <a:lstStyle/>
          <a:p>
            <a:fld id="{BFB15D9F-309C-4888-84E4-471E3AEFDCA8}" type="slidenum">
              <a:rPr lang="en-US" smtClean="0"/>
              <a:pPr/>
              <a:t>5</a:t>
            </a:fld>
            <a:endParaRPr lang="en-US"/>
          </a:p>
        </p:txBody>
      </p:sp>
    </p:spTree>
    <p:extLst>
      <p:ext uri="{BB962C8B-B14F-4D97-AF65-F5344CB8AC3E}">
        <p14:creationId xmlns:p14="http://schemas.microsoft.com/office/powerpoint/2010/main" val="645372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14300" indent="0" algn="ctr">
              <a:buNone/>
            </a:pPr>
            <a:endParaRPr lang="de-AT" dirty="0"/>
          </a:p>
          <a:p>
            <a:pPr marL="114300" indent="0" algn="ctr">
              <a:buNone/>
            </a:pPr>
            <a:r>
              <a:rPr lang="de-AT" sz="6000" dirty="0" smtClean="0"/>
              <a:t>Cooking</a:t>
            </a:r>
          </a:p>
          <a:p>
            <a:pPr marL="114300" indent="0" algn="ctr">
              <a:buNone/>
            </a:pPr>
            <a:r>
              <a:rPr lang="de-AT" sz="6000" dirty="0" smtClean="0">
                <a:sym typeface="Wingdings" panose="05000000000000000000" pitchFamily="2" charset="2"/>
              </a:rPr>
              <a:t></a:t>
            </a:r>
            <a:endParaRPr lang="en-US" sz="6000" dirty="0"/>
          </a:p>
        </p:txBody>
      </p:sp>
      <p:sp>
        <p:nvSpPr>
          <p:cNvPr id="4" name="Slide Number Placeholder 3"/>
          <p:cNvSpPr>
            <a:spLocks noGrp="1"/>
          </p:cNvSpPr>
          <p:nvPr>
            <p:ph type="sldNum" sz="quarter" idx="12"/>
          </p:nvPr>
        </p:nvSpPr>
        <p:spPr/>
        <p:txBody>
          <a:bodyPr/>
          <a:lstStyle/>
          <a:p>
            <a:fld id="{BFB15D9F-309C-4888-84E4-471E3AEFDCA8}" type="slidenum">
              <a:rPr lang="en-US" smtClean="0"/>
              <a:pPr/>
              <a:t>50</a:t>
            </a:fld>
            <a:endParaRPr lang="en-US"/>
          </a:p>
        </p:txBody>
      </p:sp>
    </p:spTree>
    <p:extLst>
      <p:ext uri="{BB962C8B-B14F-4D97-AF65-F5344CB8AC3E}">
        <p14:creationId xmlns:p14="http://schemas.microsoft.com/office/powerpoint/2010/main" val="4036840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lgn="ctr">
              <a:buNone/>
            </a:pPr>
            <a:endParaRPr lang="de-AT" dirty="0"/>
          </a:p>
          <a:p>
            <a:pPr marL="114300" indent="0" algn="ctr">
              <a:buNone/>
            </a:pPr>
            <a:r>
              <a:rPr lang="de-AT" sz="6000" dirty="0" smtClean="0"/>
              <a:t>Thanks</a:t>
            </a:r>
          </a:p>
          <a:p>
            <a:pPr marL="114300" indent="0" algn="ctr">
              <a:buNone/>
            </a:pPr>
            <a:r>
              <a:rPr lang="de-AT" sz="6000" smtClean="0">
                <a:sym typeface="Wingdings" panose="05000000000000000000" pitchFamily="2" charset="2"/>
              </a:rPr>
              <a:t></a:t>
            </a:r>
            <a:endParaRPr lang="de-AT" sz="6000"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BFB15D9F-309C-4888-84E4-471E3AEFDCA8}" type="slidenum">
              <a:rPr lang="en-US" smtClean="0"/>
              <a:pPr/>
              <a:t>51</a:t>
            </a:fld>
            <a:endParaRPr lang="en-US"/>
          </a:p>
        </p:txBody>
      </p:sp>
    </p:spTree>
    <p:extLst>
      <p:ext uri="{BB962C8B-B14F-4D97-AF65-F5344CB8AC3E}">
        <p14:creationId xmlns:p14="http://schemas.microsoft.com/office/powerpoint/2010/main" val="2769605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3170" b="5330"/>
          <a:stretch/>
        </p:blipFill>
        <p:spPr>
          <a:xfrm>
            <a:off x="0" y="1"/>
            <a:ext cx="9144000" cy="6857999"/>
          </a:xfrm>
          <a:prstGeom prst="rect">
            <a:avLst/>
          </a:prstGeom>
        </p:spPr>
      </p:pic>
      <p:sp>
        <p:nvSpPr>
          <p:cNvPr id="2" name="Slide Number Placeholder 1"/>
          <p:cNvSpPr>
            <a:spLocks noGrp="1"/>
          </p:cNvSpPr>
          <p:nvPr>
            <p:ph type="sldNum" sz="quarter" idx="12"/>
          </p:nvPr>
        </p:nvSpPr>
        <p:spPr/>
        <p:txBody>
          <a:bodyPr/>
          <a:lstStyle/>
          <a:p>
            <a:fld id="{BFB15D9F-309C-4888-84E4-471E3AEFDCA8}" type="slidenum">
              <a:rPr lang="en-US" smtClean="0"/>
              <a:pPr/>
              <a:t>6</a:t>
            </a:fld>
            <a:endParaRPr lang="en-US"/>
          </a:p>
        </p:txBody>
      </p:sp>
    </p:spTree>
    <p:extLst>
      <p:ext uri="{BB962C8B-B14F-4D97-AF65-F5344CB8AC3E}">
        <p14:creationId xmlns:p14="http://schemas.microsoft.com/office/powerpoint/2010/main" val="2231415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3542" b="5442"/>
          <a:stretch/>
        </p:blipFill>
        <p:spPr>
          <a:xfrm>
            <a:off x="0" y="1"/>
            <a:ext cx="9144000" cy="6857999"/>
          </a:xfrm>
          <a:prstGeom prst="rect">
            <a:avLst/>
          </a:prstGeom>
        </p:spPr>
      </p:pic>
      <p:sp>
        <p:nvSpPr>
          <p:cNvPr id="2" name="Slide Number Placeholder 1"/>
          <p:cNvSpPr>
            <a:spLocks noGrp="1"/>
          </p:cNvSpPr>
          <p:nvPr>
            <p:ph type="sldNum" sz="quarter" idx="12"/>
          </p:nvPr>
        </p:nvSpPr>
        <p:spPr/>
        <p:txBody>
          <a:bodyPr/>
          <a:lstStyle/>
          <a:p>
            <a:fld id="{BFB15D9F-309C-4888-84E4-471E3AEFDCA8}" type="slidenum">
              <a:rPr lang="en-US" smtClean="0"/>
              <a:pPr/>
              <a:t>7</a:t>
            </a:fld>
            <a:endParaRPr lang="en-US"/>
          </a:p>
        </p:txBody>
      </p:sp>
    </p:spTree>
    <p:extLst>
      <p:ext uri="{BB962C8B-B14F-4D97-AF65-F5344CB8AC3E}">
        <p14:creationId xmlns:p14="http://schemas.microsoft.com/office/powerpoint/2010/main" val="166948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3733" b="5330"/>
          <a:stretch/>
        </p:blipFill>
        <p:spPr>
          <a:xfrm>
            <a:off x="0" y="1"/>
            <a:ext cx="9144000" cy="6857999"/>
          </a:xfrm>
          <a:prstGeom prst="rect">
            <a:avLst/>
          </a:prstGeom>
        </p:spPr>
      </p:pic>
      <p:sp>
        <p:nvSpPr>
          <p:cNvPr id="2" name="Slide Number Placeholder 1"/>
          <p:cNvSpPr>
            <a:spLocks noGrp="1"/>
          </p:cNvSpPr>
          <p:nvPr>
            <p:ph type="sldNum" sz="quarter" idx="12"/>
          </p:nvPr>
        </p:nvSpPr>
        <p:spPr/>
        <p:txBody>
          <a:bodyPr/>
          <a:lstStyle/>
          <a:p>
            <a:fld id="{BFB15D9F-309C-4888-84E4-471E3AEFDCA8}" type="slidenum">
              <a:rPr lang="en-US" smtClean="0"/>
              <a:pPr/>
              <a:t>8</a:t>
            </a:fld>
            <a:endParaRPr lang="en-US"/>
          </a:p>
        </p:txBody>
      </p:sp>
    </p:spTree>
    <p:extLst>
      <p:ext uri="{BB962C8B-B14F-4D97-AF65-F5344CB8AC3E}">
        <p14:creationId xmlns:p14="http://schemas.microsoft.com/office/powerpoint/2010/main" val="3486866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3170" b="10967"/>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BFB15D9F-309C-4888-84E4-471E3AEFDCA8}" type="slidenum">
              <a:rPr lang="en-US" smtClean="0"/>
              <a:pPr/>
              <a:t>9</a:t>
            </a:fld>
            <a:endParaRPr lang="en-US"/>
          </a:p>
        </p:txBody>
      </p:sp>
    </p:spTree>
    <p:extLst>
      <p:ext uri="{BB962C8B-B14F-4D97-AF65-F5344CB8AC3E}">
        <p14:creationId xmlns:p14="http://schemas.microsoft.com/office/powerpoint/2010/main" val="4098332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575</TotalTime>
  <Words>1581</Words>
  <Application>Microsoft Office PowerPoint</Application>
  <PresentationFormat>On-screen Show (4:3)</PresentationFormat>
  <Paragraphs>176</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Adjacency</vt:lpstr>
      <vt:lpstr>Access to Online Educational Resources</vt:lpstr>
      <vt:lpstr>Top 5 Universities of the World???????? </vt:lpstr>
      <vt:lpstr>Facebook??</vt:lpstr>
      <vt:lpstr>edX: Access to free education for everyone</vt:lpstr>
      <vt:lpstr>PowerPoint Presentation</vt:lpstr>
      <vt:lpstr>PowerPoint Presentation</vt:lpstr>
      <vt:lpstr>PowerPoint Presentation</vt:lpstr>
      <vt:lpstr>PowerPoint Presentation</vt:lpstr>
      <vt:lpstr>PowerPoint Presentation</vt:lpstr>
      <vt:lpstr>PowerPoint Presentation</vt:lpstr>
      <vt:lpstr>Coursera </vt:lpstr>
      <vt:lpstr>PowerPoint Presentation</vt:lpstr>
      <vt:lpstr>PowerPoint Presentation</vt:lpstr>
      <vt:lpstr>PowerPoint Presentation</vt:lpstr>
      <vt:lpstr>PowerPoint Presentation</vt:lpstr>
      <vt:lpstr>PowerPoint Presentation</vt:lpstr>
      <vt:lpstr>Canvas</vt:lpstr>
      <vt:lpstr>PowerPoint Presentation</vt:lpstr>
      <vt:lpstr>PowerPoint Presentation</vt:lpstr>
      <vt:lpstr>MBBS Study Stuff</vt:lpstr>
      <vt:lpstr>PowerPoint Presentation</vt:lpstr>
      <vt:lpstr>MBBS Club</vt:lpstr>
      <vt:lpstr>PowerPoint Presentation</vt:lpstr>
      <vt:lpstr>Khan Academy</vt:lpstr>
      <vt:lpstr>PowerPoint Presentation</vt:lpstr>
      <vt:lpstr>PowerPoint Presentation</vt:lpstr>
      <vt:lpstr>PowerPoint Presentation</vt:lpstr>
      <vt:lpstr>PowerPoint Presentation</vt:lpstr>
      <vt:lpstr>Learnerstv.com</vt:lpstr>
      <vt:lpstr>Learnerstv.com</vt:lpstr>
      <vt:lpstr>PowerPoint Presentation</vt:lpstr>
      <vt:lpstr>TED Talks</vt:lpstr>
      <vt:lpstr>TED Talks</vt:lpstr>
      <vt:lpstr>PowerPoint Presentation</vt:lpstr>
      <vt:lpstr>PowerPoint Presentation</vt:lpstr>
      <vt:lpstr>99U.com</vt:lpstr>
      <vt:lpstr>OpenCourseWare</vt:lpstr>
      <vt:lpstr>Udacity.com</vt:lpstr>
      <vt:lpstr>Learnstreet.com</vt:lpstr>
      <vt:lpstr>NovoEd.com</vt:lpstr>
      <vt:lpstr>PTCL  Click 2 Learn </vt:lpstr>
      <vt:lpstr>elearn.punjab.gov.pk</vt:lpstr>
      <vt:lpstr>turtlediary.com</vt:lpstr>
      <vt:lpstr>MS / PhD within Pakistan</vt:lpstr>
      <vt:lpstr>MS / PhD  Abroad</vt:lpstr>
      <vt:lpstr>Research Proposal / Dissertation</vt:lpstr>
      <vt:lpstr>For Intermediate Students</vt:lpstr>
      <vt:lpstr>Tips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Adeel</dc:creator>
  <cp:lastModifiedBy>zahid</cp:lastModifiedBy>
  <cp:revision>157</cp:revision>
  <dcterms:created xsi:type="dcterms:W3CDTF">2014-03-20T08:52:04Z</dcterms:created>
  <dcterms:modified xsi:type="dcterms:W3CDTF">2015-10-28T18:02:04Z</dcterms:modified>
</cp:coreProperties>
</file>